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3" r:id="rId1"/>
    <p:sldMasterId id="2147483801" r:id="rId2"/>
  </p:sldMasterIdLst>
  <p:sldIdLst>
    <p:sldId id="256" r:id="rId3"/>
    <p:sldId id="282" r:id="rId4"/>
    <p:sldId id="258" r:id="rId5"/>
    <p:sldId id="297" r:id="rId6"/>
    <p:sldId id="287" r:id="rId7"/>
    <p:sldId id="301" r:id="rId8"/>
    <p:sldId id="300" r:id="rId9"/>
    <p:sldId id="306" r:id="rId10"/>
    <p:sldId id="315" r:id="rId11"/>
    <p:sldId id="307" r:id="rId12"/>
    <p:sldId id="322" r:id="rId13"/>
    <p:sldId id="321" r:id="rId14"/>
    <p:sldId id="319" r:id="rId15"/>
    <p:sldId id="305" r:id="rId16"/>
    <p:sldId id="325" r:id="rId17"/>
    <p:sldId id="324" r:id="rId18"/>
    <p:sldId id="304" r:id="rId19"/>
    <p:sldId id="303" r:id="rId20"/>
    <p:sldId id="302" r:id="rId21"/>
    <p:sldId id="309" r:id="rId22"/>
    <p:sldId id="328" r:id="rId23"/>
    <p:sldId id="314" r:id="rId24"/>
    <p:sldId id="313" r:id="rId25"/>
    <p:sldId id="311" r:id="rId26"/>
    <p:sldId id="326" r:id="rId27"/>
    <p:sldId id="316" r:id="rId28"/>
    <p:sldId id="317" r:id="rId29"/>
    <p:sldId id="329" r:id="rId30"/>
    <p:sldId id="327" r:id="rId31"/>
    <p:sldId id="318" r:id="rId32"/>
    <p:sldId id="312" r:id="rId33"/>
    <p:sldId id="308" r:id="rId34"/>
    <p:sldId id="269" r:id="rId35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til Yok, Tablo Kılavuz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Orta Stil 2 - Vurgu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Açık Stil 1 - Vurgu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C7853C-536D-4A76-A0AE-DD22124D55A5}" styleName="Tema Uygulanmış Stil 1 - Vurgu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E9639D4-E3E2-4D34-9284-5A2195B3D0D7}" styleName="Açık Stil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Orta Stil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Stil Yok, Kılavuz Yok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56" autoAdjust="0"/>
    <p:restoredTop sz="0" autoAdjust="0"/>
  </p:normalViewPr>
  <p:slideViewPr>
    <p:cSldViewPr snapToGrid="0">
      <p:cViewPr>
        <p:scale>
          <a:sx n="70" d="100"/>
          <a:sy n="70" d="100"/>
        </p:scale>
        <p:origin x="6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FA61E1-DC32-4A18-BDAE-0563087A48C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173F2C2-F904-4041-8DD2-9C800F9BDEF2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/>
            <a:t>Data </a:t>
          </a:r>
          <a:r>
            <a:rPr lang="tr-TR" dirty="0" err="1"/>
            <a:t>Intake</a:t>
          </a:r>
          <a:r>
            <a:rPr lang="tr-TR" dirty="0"/>
            <a:t> Report </a:t>
          </a:r>
          <a:endParaRPr lang="en-US" dirty="0"/>
        </a:p>
      </dgm:t>
    </dgm:pt>
    <dgm:pt modelId="{28E568D1-DD6A-4358-94BF-3E30B628C348}" type="parTrans" cxnId="{AFE1CA63-7DFD-46D6-AE16-3799CCE890A3}">
      <dgm:prSet/>
      <dgm:spPr/>
      <dgm:t>
        <a:bodyPr/>
        <a:lstStyle/>
        <a:p>
          <a:endParaRPr lang="en-US"/>
        </a:p>
      </dgm:t>
    </dgm:pt>
    <dgm:pt modelId="{F7BCE19D-EDDD-45B9-BBD7-DEEF00618E3B}" type="sibTrans" cxnId="{AFE1CA63-7DFD-46D6-AE16-3799CCE890A3}">
      <dgm:prSet/>
      <dgm:spPr/>
      <dgm:t>
        <a:bodyPr/>
        <a:lstStyle/>
        <a:p>
          <a:endParaRPr lang="en-US"/>
        </a:p>
      </dgm:t>
    </dgm:pt>
    <dgm:pt modelId="{67F25EEE-8194-4835-8E21-4CE88303F57E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b="0" dirty="0">
              <a:latin typeface="Times New Roman" panose="02020603050405020304" pitchFamily="18" charset="0"/>
              <a:cs typeface="Times New Roman" panose="02020603050405020304" pitchFamily="18" charset="0"/>
            </a:rPr>
            <a:t>Data </a:t>
          </a:r>
          <a:r>
            <a:rPr lang="tr-TR" b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and</a:t>
          </a:r>
          <a:r>
            <a:rPr lang="tr-TR" b="0" dirty="0">
              <a:latin typeface="Times New Roman" panose="02020603050405020304" pitchFamily="18" charset="0"/>
              <a:cs typeface="Times New Roman" panose="02020603050405020304" pitchFamily="18" charset="0"/>
            </a:rPr>
            <a:t> Information </a:t>
          </a:r>
          <a:r>
            <a:rPr lang="tr-TR" b="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Visualization</a:t>
          </a:r>
          <a:endParaRPr lang="en-US" b="0" dirty="0"/>
        </a:p>
      </dgm:t>
    </dgm:pt>
    <dgm:pt modelId="{518ABDDF-EA2E-433F-A22B-B9D2D39B4CB4}" type="parTrans" cxnId="{EBC75804-7BAE-45BC-A4E0-F6A2E0D6A16A}">
      <dgm:prSet/>
      <dgm:spPr/>
      <dgm:t>
        <a:bodyPr/>
        <a:lstStyle/>
        <a:p>
          <a:endParaRPr lang="en-US"/>
        </a:p>
      </dgm:t>
    </dgm:pt>
    <dgm:pt modelId="{F48C3251-78DE-40B8-8959-15682801277C}" type="sibTrans" cxnId="{EBC75804-7BAE-45BC-A4E0-F6A2E0D6A16A}">
      <dgm:prSet/>
      <dgm:spPr/>
      <dgm:t>
        <a:bodyPr/>
        <a:lstStyle/>
        <a:p>
          <a:endParaRPr lang="en-US"/>
        </a:p>
      </dgm:t>
    </dgm:pt>
    <dgm:pt modelId="{EFBE646E-7CC9-43F9-8581-5ABC9883780E}">
      <dgm:prSet/>
      <dgm:spPr/>
      <dgm:t>
        <a:bodyPr/>
        <a:lstStyle/>
        <a:p>
          <a:pPr>
            <a:lnSpc>
              <a:spcPct val="100000"/>
            </a:lnSpc>
          </a:pPr>
          <a:r>
            <a:rPr lang="tr-TR" dirty="0"/>
            <a:t>Information of Data</a:t>
          </a:r>
          <a:endParaRPr lang="en-US" dirty="0"/>
        </a:p>
      </dgm:t>
    </dgm:pt>
    <dgm:pt modelId="{2AA90A05-E0CE-44D9-B6B7-A1DEABAEDC97}" type="parTrans" cxnId="{E9F1B3D8-183C-4F81-A915-F138C6C03BE2}">
      <dgm:prSet/>
      <dgm:spPr/>
      <dgm:t>
        <a:bodyPr/>
        <a:lstStyle/>
        <a:p>
          <a:endParaRPr lang="en-US"/>
        </a:p>
      </dgm:t>
    </dgm:pt>
    <dgm:pt modelId="{7B1C3FC4-221B-4996-8363-07BE93C5A149}" type="sibTrans" cxnId="{E9F1B3D8-183C-4F81-A915-F138C6C03BE2}">
      <dgm:prSet/>
      <dgm:spPr/>
      <dgm:t>
        <a:bodyPr/>
        <a:lstStyle/>
        <a:p>
          <a:endParaRPr lang="en-US"/>
        </a:p>
      </dgm:t>
    </dgm:pt>
    <dgm:pt modelId="{D3E0948C-EF32-4719-8186-25C9C1921369}" type="pres">
      <dgm:prSet presAssocID="{92FA61E1-DC32-4A18-BDAE-0563087A48C6}" presName="root" presStyleCnt="0">
        <dgm:presLayoutVars>
          <dgm:dir/>
          <dgm:resizeHandles val="exact"/>
        </dgm:presLayoutVars>
      </dgm:prSet>
      <dgm:spPr/>
    </dgm:pt>
    <dgm:pt modelId="{AA35C8DF-1247-44F1-9BE6-3FED98251AEB}" type="pres">
      <dgm:prSet presAssocID="{1173F2C2-F904-4041-8DD2-9C800F9BDEF2}" presName="compNode" presStyleCnt="0"/>
      <dgm:spPr/>
    </dgm:pt>
    <dgm:pt modelId="{3653BA8C-EE73-429A-B62C-F6DE45966A05}" type="pres">
      <dgm:prSet presAssocID="{1173F2C2-F904-4041-8DD2-9C800F9BDEF2}" presName="bgRect" presStyleLbl="bgShp" presStyleIdx="0" presStyleCnt="3"/>
      <dgm:spPr/>
    </dgm:pt>
    <dgm:pt modelId="{37FAF3A6-D2E9-498B-AD51-4C57DF336ECF}" type="pres">
      <dgm:prSet presAssocID="{1173F2C2-F904-4041-8DD2-9C800F9BDEF2}" presName="iconRect" presStyleLbl="node1" presStyleIdx="0" presStyleCnt="3" custLinFactNeighborX="4830" custLinFactNeighborY="1136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Şema düz dolguyla"/>
        </a:ext>
      </dgm:extLst>
    </dgm:pt>
    <dgm:pt modelId="{61E3DE97-759B-4143-BBB3-686CD8FF45A2}" type="pres">
      <dgm:prSet presAssocID="{1173F2C2-F904-4041-8DD2-9C800F9BDEF2}" presName="spaceRect" presStyleCnt="0"/>
      <dgm:spPr/>
    </dgm:pt>
    <dgm:pt modelId="{5118B0E1-4BBF-4556-B2D2-5CFBD64B7E3E}" type="pres">
      <dgm:prSet presAssocID="{1173F2C2-F904-4041-8DD2-9C800F9BDEF2}" presName="parTx" presStyleLbl="revTx" presStyleIdx="0" presStyleCnt="3">
        <dgm:presLayoutVars>
          <dgm:chMax val="0"/>
          <dgm:chPref val="0"/>
        </dgm:presLayoutVars>
      </dgm:prSet>
      <dgm:spPr/>
    </dgm:pt>
    <dgm:pt modelId="{847CAEC3-420B-462D-96AF-EB533D134CF3}" type="pres">
      <dgm:prSet presAssocID="{F7BCE19D-EDDD-45B9-BBD7-DEEF00618E3B}" presName="sibTrans" presStyleCnt="0"/>
      <dgm:spPr/>
    </dgm:pt>
    <dgm:pt modelId="{E2A70B85-A61E-4EBD-8863-EA50C220FE73}" type="pres">
      <dgm:prSet presAssocID="{EFBE646E-7CC9-43F9-8581-5ABC9883780E}" presName="compNode" presStyleCnt="0"/>
      <dgm:spPr/>
    </dgm:pt>
    <dgm:pt modelId="{8826C23F-831C-47A4-BDAF-DAFB42026F92}" type="pres">
      <dgm:prSet presAssocID="{EFBE646E-7CC9-43F9-8581-5ABC9883780E}" presName="bgRect" presStyleLbl="bgShp" presStyleIdx="1" presStyleCnt="3"/>
      <dgm:spPr/>
    </dgm:pt>
    <dgm:pt modelId="{1DB5595B-8152-49B8-80DB-A137002F5663}" type="pres">
      <dgm:prSet presAssocID="{EFBE646E-7CC9-43F9-8581-5ABC9883780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lasör Arama düz dolguyla"/>
        </a:ext>
      </dgm:extLst>
    </dgm:pt>
    <dgm:pt modelId="{8FE9E40B-3E60-49C3-AFE4-D8B4031790D0}" type="pres">
      <dgm:prSet presAssocID="{EFBE646E-7CC9-43F9-8581-5ABC9883780E}" presName="spaceRect" presStyleCnt="0"/>
      <dgm:spPr/>
    </dgm:pt>
    <dgm:pt modelId="{452A2AC9-DA86-4B08-A3B2-2A11D65EDA5A}" type="pres">
      <dgm:prSet presAssocID="{EFBE646E-7CC9-43F9-8581-5ABC9883780E}" presName="parTx" presStyleLbl="revTx" presStyleIdx="1" presStyleCnt="3">
        <dgm:presLayoutVars>
          <dgm:chMax val="0"/>
          <dgm:chPref val="0"/>
        </dgm:presLayoutVars>
      </dgm:prSet>
      <dgm:spPr/>
    </dgm:pt>
    <dgm:pt modelId="{845DF8D1-BA2C-4050-A56C-2AF81BA0768A}" type="pres">
      <dgm:prSet presAssocID="{7B1C3FC4-221B-4996-8363-07BE93C5A149}" presName="sibTrans" presStyleCnt="0"/>
      <dgm:spPr/>
    </dgm:pt>
    <dgm:pt modelId="{462642A9-16F1-47B6-91D1-040B8C78E2CC}" type="pres">
      <dgm:prSet presAssocID="{67F25EEE-8194-4835-8E21-4CE88303F57E}" presName="compNode" presStyleCnt="0"/>
      <dgm:spPr/>
    </dgm:pt>
    <dgm:pt modelId="{3258EBD6-2A6F-4F20-8B88-F57265304E24}" type="pres">
      <dgm:prSet presAssocID="{67F25EEE-8194-4835-8E21-4CE88303F57E}" presName="bgRect" presStyleLbl="bgShp" presStyleIdx="2" presStyleCnt="3" custLinFactNeighborX="477" custLinFactNeighborY="0"/>
      <dgm:spPr/>
    </dgm:pt>
    <dgm:pt modelId="{233F26F0-6160-4927-A2E7-2B3D37E0B1E8}" type="pres">
      <dgm:prSet presAssocID="{67F25EEE-8194-4835-8E21-4CE88303F57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natçı dişi düz dolguyla"/>
        </a:ext>
      </dgm:extLst>
    </dgm:pt>
    <dgm:pt modelId="{701D416D-15B3-4749-863C-7009952DC94A}" type="pres">
      <dgm:prSet presAssocID="{67F25EEE-8194-4835-8E21-4CE88303F57E}" presName="spaceRect" presStyleCnt="0"/>
      <dgm:spPr/>
    </dgm:pt>
    <dgm:pt modelId="{16B4D829-A99A-41DE-A0AA-E2BDDF2888A3}" type="pres">
      <dgm:prSet presAssocID="{67F25EEE-8194-4835-8E21-4CE88303F57E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BC75804-7BAE-45BC-A4E0-F6A2E0D6A16A}" srcId="{92FA61E1-DC32-4A18-BDAE-0563087A48C6}" destId="{67F25EEE-8194-4835-8E21-4CE88303F57E}" srcOrd="2" destOrd="0" parTransId="{518ABDDF-EA2E-433F-A22B-B9D2D39B4CB4}" sibTransId="{F48C3251-78DE-40B8-8959-15682801277C}"/>
    <dgm:cxn modelId="{7A033528-1986-42CD-AD33-3F219BE42DD5}" type="presOf" srcId="{1173F2C2-F904-4041-8DD2-9C800F9BDEF2}" destId="{5118B0E1-4BBF-4556-B2D2-5CFBD64B7E3E}" srcOrd="0" destOrd="0" presId="urn:microsoft.com/office/officeart/2018/2/layout/IconVerticalSolidList"/>
    <dgm:cxn modelId="{AFE1CA63-7DFD-46D6-AE16-3799CCE890A3}" srcId="{92FA61E1-DC32-4A18-BDAE-0563087A48C6}" destId="{1173F2C2-F904-4041-8DD2-9C800F9BDEF2}" srcOrd="0" destOrd="0" parTransId="{28E568D1-DD6A-4358-94BF-3E30B628C348}" sibTransId="{F7BCE19D-EDDD-45B9-BBD7-DEEF00618E3B}"/>
    <dgm:cxn modelId="{0EFD7C84-84DC-42CC-86FF-D26F9F52E189}" type="presOf" srcId="{EFBE646E-7CC9-43F9-8581-5ABC9883780E}" destId="{452A2AC9-DA86-4B08-A3B2-2A11D65EDA5A}" srcOrd="0" destOrd="0" presId="urn:microsoft.com/office/officeart/2018/2/layout/IconVerticalSolidList"/>
    <dgm:cxn modelId="{231A4DA7-F281-45C0-B3F3-2DC772870E1B}" type="presOf" srcId="{67F25EEE-8194-4835-8E21-4CE88303F57E}" destId="{16B4D829-A99A-41DE-A0AA-E2BDDF2888A3}" srcOrd="0" destOrd="0" presId="urn:microsoft.com/office/officeart/2018/2/layout/IconVerticalSolidList"/>
    <dgm:cxn modelId="{51AFA8C8-41C7-4E9A-BB66-FFA50AC671FA}" type="presOf" srcId="{92FA61E1-DC32-4A18-BDAE-0563087A48C6}" destId="{D3E0948C-EF32-4719-8186-25C9C1921369}" srcOrd="0" destOrd="0" presId="urn:microsoft.com/office/officeart/2018/2/layout/IconVerticalSolidList"/>
    <dgm:cxn modelId="{E9F1B3D8-183C-4F81-A915-F138C6C03BE2}" srcId="{92FA61E1-DC32-4A18-BDAE-0563087A48C6}" destId="{EFBE646E-7CC9-43F9-8581-5ABC9883780E}" srcOrd="1" destOrd="0" parTransId="{2AA90A05-E0CE-44D9-B6B7-A1DEABAEDC97}" sibTransId="{7B1C3FC4-221B-4996-8363-07BE93C5A149}"/>
    <dgm:cxn modelId="{BD2EBABA-8000-46EF-830F-B0942A97CA62}" type="presParOf" srcId="{D3E0948C-EF32-4719-8186-25C9C1921369}" destId="{AA35C8DF-1247-44F1-9BE6-3FED98251AEB}" srcOrd="0" destOrd="0" presId="urn:microsoft.com/office/officeart/2018/2/layout/IconVerticalSolidList"/>
    <dgm:cxn modelId="{02F533DC-895D-405E-B221-108150030E20}" type="presParOf" srcId="{AA35C8DF-1247-44F1-9BE6-3FED98251AEB}" destId="{3653BA8C-EE73-429A-B62C-F6DE45966A05}" srcOrd="0" destOrd="0" presId="urn:microsoft.com/office/officeart/2018/2/layout/IconVerticalSolidList"/>
    <dgm:cxn modelId="{C3AE2F34-F8E9-4164-A7DB-9766D384B512}" type="presParOf" srcId="{AA35C8DF-1247-44F1-9BE6-3FED98251AEB}" destId="{37FAF3A6-D2E9-498B-AD51-4C57DF336ECF}" srcOrd="1" destOrd="0" presId="urn:microsoft.com/office/officeart/2018/2/layout/IconVerticalSolidList"/>
    <dgm:cxn modelId="{9CEB8CBF-D13C-43A4-8724-6B7DF776F3CC}" type="presParOf" srcId="{AA35C8DF-1247-44F1-9BE6-3FED98251AEB}" destId="{61E3DE97-759B-4143-BBB3-686CD8FF45A2}" srcOrd="2" destOrd="0" presId="urn:microsoft.com/office/officeart/2018/2/layout/IconVerticalSolidList"/>
    <dgm:cxn modelId="{0B65D58A-DB8E-4308-8A81-C9DA8F47DE94}" type="presParOf" srcId="{AA35C8DF-1247-44F1-9BE6-3FED98251AEB}" destId="{5118B0E1-4BBF-4556-B2D2-5CFBD64B7E3E}" srcOrd="3" destOrd="0" presId="urn:microsoft.com/office/officeart/2018/2/layout/IconVerticalSolidList"/>
    <dgm:cxn modelId="{5876CE72-4034-4973-998F-C6D774EEAD7E}" type="presParOf" srcId="{D3E0948C-EF32-4719-8186-25C9C1921369}" destId="{847CAEC3-420B-462D-96AF-EB533D134CF3}" srcOrd="1" destOrd="0" presId="urn:microsoft.com/office/officeart/2018/2/layout/IconVerticalSolidList"/>
    <dgm:cxn modelId="{09CEAA3A-BBF8-46A7-BD75-E9243CFFFFF9}" type="presParOf" srcId="{D3E0948C-EF32-4719-8186-25C9C1921369}" destId="{E2A70B85-A61E-4EBD-8863-EA50C220FE73}" srcOrd="2" destOrd="0" presId="urn:microsoft.com/office/officeart/2018/2/layout/IconVerticalSolidList"/>
    <dgm:cxn modelId="{D10DBEDC-8FEF-4129-A925-E1CAEF24474C}" type="presParOf" srcId="{E2A70B85-A61E-4EBD-8863-EA50C220FE73}" destId="{8826C23F-831C-47A4-BDAF-DAFB42026F92}" srcOrd="0" destOrd="0" presId="urn:microsoft.com/office/officeart/2018/2/layout/IconVerticalSolidList"/>
    <dgm:cxn modelId="{5B371CBE-CDF7-4039-859C-F56A93D719B3}" type="presParOf" srcId="{E2A70B85-A61E-4EBD-8863-EA50C220FE73}" destId="{1DB5595B-8152-49B8-80DB-A137002F5663}" srcOrd="1" destOrd="0" presId="urn:microsoft.com/office/officeart/2018/2/layout/IconVerticalSolidList"/>
    <dgm:cxn modelId="{9FDFFAB2-50C6-40E9-AAE3-F0B5CEB6022B}" type="presParOf" srcId="{E2A70B85-A61E-4EBD-8863-EA50C220FE73}" destId="{8FE9E40B-3E60-49C3-AFE4-D8B4031790D0}" srcOrd="2" destOrd="0" presId="urn:microsoft.com/office/officeart/2018/2/layout/IconVerticalSolidList"/>
    <dgm:cxn modelId="{031A46CD-228C-4BEE-A13A-84BE689FAE5E}" type="presParOf" srcId="{E2A70B85-A61E-4EBD-8863-EA50C220FE73}" destId="{452A2AC9-DA86-4B08-A3B2-2A11D65EDA5A}" srcOrd="3" destOrd="0" presId="urn:microsoft.com/office/officeart/2018/2/layout/IconVerticalSolidList"/>
    <dgm:cxn modelId="{14A3C1D6-7F38-4CD4-800D-E0C2801EDE75}" type="presParOf" srcId="{D3E0948C-EF32-4719-8186-25C9C1921369}" destId="{845DF8D1-BA2C-4050-A56C-2AF81BA0768A}" srcOrd="3" destOrd="0" presId="urn:microsoft.com/office/officeart/2018/2/layout/IconVerticalSolidList"/>
    <dgm:cxn modelId="{EC003187-C49D-4BD3-A027-5212ED3DD2C7}" type="presParOf" srcId="{D3E0948C-EF32-4719-8186-25C9C1921369}" destId="{462642A9-16F1-47B6-91D1-040B8C78E2CC}" srcOrd="4" destOrd="0" presId="urn:microsoft.com/office/officeart/2018/2/layout/IconVerticalSolidList"/>
    <dgm:cxn modelId="{DAFD4AFB-D1CE-4AFA-AD13-DB8620DA6C1B}" type="presParOf" srcId="{462642A9-16F1-47B6-91D1-040B8C78E2CC}" destId="{3258EBD6-2A6F-4F20-8B88-F57265304E24}" srcOrd="0" destOrd="0" presId="urn:microsoft.com/office/officeart/2018/2/layout/IconVerticalSolidList"/>
    <dgm:cxn modelId="{5B4F18AE-3FF5-4C91-905C-466BED1D1A54}" type="presParOf" srcId="{462642A9-16F1-47B6-91D1-040B8C78E2CC}" destId="{233F26F0-6160-4927-A2E7-2B3D37E0B1E8}" srcOrd="1" destOrd="0" presId="urn:microsoft.com/office/officeart/2018/2/layout/IconVerticalSolidList"/>
    <dgm:cxn modelId="{A0F65F08-FC7B-4E20-8BC4-4B5D0CF29FC4}" type="presParOf" srcId="{462642A9-16F1-47B6-91D1-040B8C78E2CC}" destId="{701D416D-15B3-4749-863C-7009952DC94A}" srcOrd="2" destOrd="0" presId="urn:microsoft.com/office/officeart/2018/2/layout/IconVerticalSolidList"/>
    <dgm:cxn modelId="{9FC16888-888D-4B02-B5F2-0F0B772EA913}" type="presParOf" srcId="{462642A9-16F1-47B6-91D1-040B8C78E2CC}" destId="{16B4D829-A99A-41DE-A0AA-E2BDDF2888A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53BA8C-EE73-429A-B62C-F6DE45966A05}">
      <dsp:nvSpPr>
        <dsp:cNvPr id="0" name=""/>
        <dsp:cNvSpPr/>
      </dsp:nvSpPr>
      <dsp:spPr>
        <a:xfrm>
          <a:off x="0" y="639"/>
          <a:ext cx="6749521" cy="14967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FAF3A6-D2E9-498B-AD51-4C57DF336ECF}">
      <dsp:nvSpPr>
        <dsp:cNvPr id="0" name=""/>
        <dsp:cNvSpPr/>
      </dsp:nvSpPr>
      <dsp:spPr>
        <a:xfrm>
          <a:off x="492518" y="430925"/>
          <a:ext cx="823197" cy="8231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18B0E1-4BBF-4556-B2D2-5CFBD64B7E3E}">
      <dsp:nvSpPr>
        <dsp:cNvPr id="0" name=""/>
        <dsp:cNvSpPr/>
      </dsp:nvSpPr>
      <dsp:spPr>
        <a:xfrm>
          <a:off x="1728714" y="639"/>
          <a:ext cx="5020806" cy="1496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403" tIns="158403" rIns="158403" bIns="15840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 dirty="0"/>
            <a:t>Data </a:t>
          </a:r>
          <a:r>
            <a:rPr lang="tr-TR" sz="2500" kern="1200" dirty="0" err="1"/>
            <a:t>Intake</a:t>
          </a:r>
          <a:r>
            <a:rPr lang="tr-TR" sz="2500" kern="1200" dirty="0"/>
            <a:t> Report </a:t>
          </a:r>
          <a:endParaRPr lang="en-US" sz="2500" kern="1200" dirty="0"/>
        </a:p>
      </dsp:txBody>
      <dsp:txXfrm>
        <a:off x="1728714" y="639"/>
        <a:ext cx="5020806" cy="1496722"/>
      </dsp:txXfrm>
    </dsp:sp>
    <dsp:sp modelId="{8826C23F-831C-47A4-BDAF-DAFB42026F92}">
      <dsp:nvSpPr>
        <dsp:cNvPr id="0" name=""/>
        <dsp:cNvSpPr/>
      </dsp:nvSpPr>
      <dsp:spPr>
        <a:xfrm>
          <a:off x="0" y="1871542"/>
          <a:ext cx="6749521" cy="14967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B5595B-8152-49B8-80DB-A137002F5663}">
      <dsp:nvSpPr>
        <dsp:cNvPr id="0" name=""/>
        <dsp:cNvSpPr/>
      </dsp:nvSpPr>
      <dsp:spPr>
        <a:xfrm>
          <a:off x="452758" y="2208305"/>
          <a:ext cx="823197" cy="8231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2A2AC9-DA86-4B08-A3B2-2A11D65EDA5A}">
      <dsp:nvSpPr>
        <dsp:cNvPr id="0" name=""/>
        <dsp:cNvSpPr/>
      </dsp:nvSpPr>
      <dsp:spPr>
        <a:xfrm>
          <a:off x="1728714" y="1871542"/>
          <a:ext cx="5020806" cy="1496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403" tIns="158403" rIns="158403" bIns="15840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kern="1200" dirty="0"/>
            <a:t>Information of Data</a:t>
          </a:r>
          <a:endParaRPr lang="en-US" sz="2500" kern="1200" dirty="0"/>
        </a:p>
      </dsp:txBody>
      <dsp:txXfrm>
        <a:off x="1728714" y="1871542"/>
        <a:ext cx="5020806" cy="1496722"/>
      </dsp:txXfrm>
    </dsp:sp>
    <dsp:sp modelId="{3258EBD6-2A6F-4F20-8B88-F57265304E24}">
      <dsp:nvSpPr>
        <dsp:cNvPr id="0" name=""/>
        <dsp:cNvSpPr/>
      </dsp:nvSpPr>
      <dsp:spPr>
        <a:xfrm>
          <a:off x="0" y="3742445"/>
          <a:ext cx="6749521" cy="149672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3F26F0-6160-4927-A2E7-2B3D37E0B1E8}">
      <dsp:nvSpPr>
        <dsp:cNvPr id="0" name=""/>
        <dsp:cNvSpPr/>
      </dsp:nvSpPr>
      <dsp:spPr>
        <a:xfrm>
          <a:off x="452758" y="4079208"/>
          <a:ext cx="823197" cy="8231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B4D829-A99A-41DE-A0AA-E2BDDF2888A3}">
      <dsp:nvSpPr>
        <dsp:cNvPr id="0" name=""/>
        <dsp:cNvSpPr/>
      </dsp:nvSpPr>
      <dsp:spPr>
        <a:xfrm>
          <a:off x="1728714" y="3742445"/>
          <a:ext cx="5020806" cy="1496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403" tIns="158403" rIns="158403" bIns="15840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5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Data </a:t>
          </a:r>
          <a:r>
            <a:rPr lang="tr-TR" sz="2500" b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and</a:t>
          </a:r>
          <a:r>
            <a:rPr lang="tr-TR" sz="2500" b="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Information </a:t>
          </a:r>
          <a:r>
            <a:rPr lang="tr-TR" sz="2500" b="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Visualization</a:t>
          </a:r>
          <a:endParaRPr lang="en-US" sz="2500" b="0" kern="1200" dirty="0"/>
        </a:p>
      </dsp:txBody>
      <dsp:txXfrm>
        <a:off x="1728714" y="3742445"/>
        <a:ext cx="5020806" cy="14967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112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210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729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4601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211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5626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304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432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948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D357E65-CF2E-4D3E-AEE6-AB8EC6C3EF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E28C755B-C29B-4CE1-A7F8-967BBA24C5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F0A8EAD4-5455-419E-817E-8D1EF867F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5/23/2022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46B7AF2-46F9-4F95-980F-FBF984D4D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CB1EF594-A15C-4CCC-B26E-37AD9A80F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6937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7040A66-E3A0-43EE-ADFF-C352C63E0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954CB69-9B86-46FF-8F4F-0735500EB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EE74BB16-6F95-4956-ADC6-E3A69B62F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5/23/2022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8D2E519-73C2-45F9-97AC-D097F86D3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7F6E287-D065-4BD6-A885-CD2F1ED90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53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3889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2E9BE22-9C04-4ACF-A1B1-9E9EBB0B8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FBE161B1-7AA5-4225-A43C-949C5D4205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F1F8AED-246C-4A82-9FD2-F22AFCF3D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5/23/2022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FC754B6-5226-4AE8-873B-6B5B5F8C5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0E81F038-3FB9-486B-A17A-20239B838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7756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E4B5EDD-D384-4E01-A002-0F2188F29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2A7A418-39F6-4182-8671-8B3DC6EA0A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03B081DE-6C98-48BE-91FB-9A3F2D105B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E6AF9490-6C3E-4DB1-B296-818B724AC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5/23/2022</a:t>
            </a:fld>
            <a:endParaRPr lang="en-US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6969F82A-7BAB-43A2-AD3E-891D7B173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5CAE1C2-231A-4CD8-8013-01B780E55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9363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5998872-05A1-46EA-893A-66328DD2E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C61B860F-BB96-4142-92F0-DC7760D18D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E8909856-C8A6-45D7-9D84-AB89027BE5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1A6E851F-4981-4F60-B715-CF4BF21425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C7132A05-E804-4FB2-B89C-F7A8D5E4D4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2C7CD4F3-8A11-4C12-83AC-5C2294C28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5/23/2022</a:t>
            </a:fld>
            <a:endParaRPr lang="en-US" dirty="0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F0353578-F811-4B54-BD06-297773762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9B7A04A6-A4DF-4452-B2F9-90C31423A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0463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CCC11C0-06C9-427F-8F50-85DF39CAC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0277592E-C095-4E05-8DEE-D37A549F5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5/23/2022</a:t>
            </a:fld>
            <a:endParaRPr lang="en-US" dirty="0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34ADD989-69E6-4097-BFF7-E965D0FFE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3552A2F6-F6FE-4509-9600-65BDC4EC9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9324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0C60A805-1643-4844-92FD-B9D81B662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5/23/2022</a:t>
            </a:fld>
            <a:endParaRPr lang="en-US" dirty="0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B22E3FDF-5C09-44B8-A69D-3873392FD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A88BEFA-E000-44BD-8C47-FC38E5200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7011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4066739-ADF8-4543-9536-AF8A3AB94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0E1EF54-9EB7-40B2-865B-83BE545B7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310E6657-40EA-49A0-9711-B5220074D7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4F9416D8-9A65-4B91-9442-77DE88307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5/23/2022</a:t>
            </a:fld>
            <a:endParaRPr lang="en-US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020C0692-9C50-407A-85BA-92B5150B4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CCC7365-75FF-424E-AAD1-A190D0664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0354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C34A6D2-979F-44E5-B479-B27B33A38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8944729A-4348-4C31-ACA9-B877051F30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A37381FC-AD25-451B-AB88-67CBCEB201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82B94E9C-737B-4F8E-B390-702AAF9E1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5/23/2022</a:t>
            </a:fld>
            <a:endParaRPr lang="en-US" dirty="0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DF0635DB-7D7B-4F06-9CA9-EA5C937FE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B23C3E5D-0956-4143-8AC8-5D91DAB1E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3333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C032B40-A83C-49B4-AD50-C9A929B28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EAFAD0E1-6F63-41F6-BFCD-D5F507A0FA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39EBB81-A1F4-40FD-BBD9-E18B818FB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5/23/2022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3BC1E0B5-AA4C-4CDE-A14F-C362A596D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71DAACB9-5CCD-4834-B0D4-C41CEBAFA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7072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A5456AC0-869D-49B3-B64C-308859224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B09E4B04-CD89-4020-9A2D-312F043279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2F0BE7B-FF00-46DB-82AB-D861A0FB6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5/23/2022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476B8C0A-30C1-4E77-A213-6493D4855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29755E4-318B-4715-BD62-4401F0AF1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318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203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867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666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711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085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087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65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485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6" r:id="rId13"/>
    <p:sldLayoutId id="2147483797" r:id="rId14"/>
    <p:sldLayoutId id="2147483798" r:id="rId15"/>
    <p:sldLayoutId id="2147483799" r:id="rId16"/>
    <p:sldLayoutId id="214748380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7E30ADE0-C39B-43DF-8223-2B96779BA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BCFEC7A6-EDBB-4C15-AB1A-2F2390B3A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8E24183E-233F-4089-B339-F1E1A3E3AF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5/23/2022</a:t>
            </a:fld>
            <a:endParaRPr lang="en-US" dirty="0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2100CE3C-FD63-4F1B-B277-428B896273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5EDECEBC-8C20-43F7-83B0-1413B4C8A5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795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pp.powerbi.com/groups/me/reports/32b91b60-7164-4da0-a8bb-9a5ca40d8be7/?pbi_source=PowerPoint" TargetMode="Externa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app.powerbi.com/groups/me/reports/32b91b60-7164-4da0-a8bb-9a5ca40d8be7/?pbi_source=PowerPoint" TargetMode="Externa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app.powerbi.com/groups/me/reports/32b91b60-7164-4da0-a8bb-9a5ca40d8be7/?pbi_source=PowerPoint" TargetMode="Externa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app.powerbi.com/groups/me/reports/32b91b60-7164-4da0-a8bb-9a5ca40d8be7/?pbi_source=PowerPoint" TargetMode="Externa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app.powerbi.com/groups/me/reports/32b91b60-7164-4da0-a8bb-9a5ca40d8be7/?pbi_source=PowerPoint" TargetMode="Externa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pp.powerbi.com/groups/me/reports/32b91b60-7164-4da0-a8bb-9a5ca40d8be7/?pbi_source=PowerPoint" TargetMode="Externa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app.powerbi.com/groups/me/reports/32b91b60-7164-4da0-a8bb-9a5ca40d8be7/?pbi_source=PowerPoint" TargetMode="Externa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app.powerbi.com/groups/me/reports/32b91b60-7164-4da0-a8bb-9a5ca40d8be7/?pbi_source=PowerPoint" TargetMode="Externa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app.powerbi.com/groups/me/reports/32b91b60-7164-4da0-a8bb-9a5ca40d8be7/?pbi_source=PowerPoint" TargetMode="Externa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ivethirtyeight/data/tree/master/airline-safety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aviation-safety.net/" TargetMode="External"/><Relationship Id="rId4" Type="http://schemas.openxmlformats.org/officeDocument/2006/relationships/hyperlink" Target="https://github.com/fivethirtyeight/data/blob/master/airline-safety/airline-safety.csv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app.powerbi.com/groups/me/reports/32b91b60-7164-4da0-a8bb-9a5ca40d8be7/?pbi_source=PowerPoint" TargetMode="Externa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app.powerbi.com/groups/me/reports/32b91b60-7164-4da0-a8bb-9a5ca40d8be7/?pbi_source=PowerPoint" TargetMode="Externa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953812" y="887150"/>
            <a:ext cx="7853055" cy="1676266"/>
          </a:xfrm>
          <a:noFill/>
        </p:spPr>
        <p:txBody>
          <a:bodyPr anchor="ctr">
            <a:noAutofit/>
          </a:bodyPr>
          <a:lstStyle/>
          <a:p>
            <a:br>
              <a:rPr lang="tr-TR" sz="4000" b="1" dirty="0">
                <a:ea typeface="+mj-lt"/>
                <a:cs typeface="+mj-lt"/>
              </a:rPr>
            </a:br>
            <a:br>
              <a:rPr lang="tr-TR" sz="4000" b="1" dirty="0">
                <a:ea typeface="+mj-lt"/>
                <a:cs typeface="+mj-lt"/>
              </a:rPr>
            </a:br>
            <a:r>
              <a:rPr lang="tr-TR" sz="4000" b="1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  <a:t>Final Project Presentation</a:t>
            </a:r>
            <a:br>
              <a:rPr lang="tr-TR" sz="4000" b="1" dirty="0">
                <a:latin typeface="Times New Roman"/>
                <a:ea typeface="+mj-lt"/>
                <a:cs typeface="+mj-lt"/>
              </a:rPr>
            </a:br>
            <a:br>
              <a:rPr lang="tr-TR" sz="3600" b="1" dirty="0">
                <a:latin typeface="Times New Roman"/>
                <a:cs typeface="Calibri Light"/>
              </a:rPr>
            </a:br>
            <a:br>
              <a:rPr lang="tr-TR" sz="3600" b="1" dirty="0">
                <a:latin typeface="Times New Roman"/>
                <a:ea typeface="+mj-lt"/>
                <a:cs typeface="+mj-lt"/>
              </a:rPr>
            </a:br>
            <a:endParaRPr lang="tr-TR" sz="3600" b="1" dirty="0">
              <a:solidFill>
                <a:srgbClr val="080808"/>
              </a:solidFill>
              <a:latin typeface="Times New Roman"/>
              <a:cs typeface="Calibri Ligh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Metin kutusu 20">
                <a:extLst>
                  <a:ext uri="{FF2B5EF4-FFF2-40B4-BE49-F238E27FC236}">
                    <a16:creationId xmlns:a16="http://schemas.microsoft.com/office/drawing/2014/main" id="{68071C02-8B20-4E4A-9A5B-E703F9DD846E}"/>
                  </a:ext>
                </a:extLst>
              </p:cNvPr>
              <p:cNvSpPr txBox="1"/>
              <p:nvPr/>
            </p:nvSpPr>
            <p:spPr>
              <a:xfrm>
                <a:off x="7059284" y="4844945"/>
                <a:ext cx="4827916" cy="186057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tr-TR" sz="2400" b="1" dirty="0">
                    <a:latin typeface="Times New Roman" panose="02020603050405020304" pitchFamily="18" charset="0"/>
                    <a:ea typeface="+mn-lt"/>
                    <a:cs typeface="Times New Roman" panose="02020603050405020304" pitchFamily="18" charset="0"/>
                  </a:rPr>
                  <a:t> Melisa Gözet</a:t>
                </a:r>
              </a:p>
              <a:p>
                <a:pPr algn="ctr"/>
                <a:r>
                  <a:rPr lang="tr-TR" sz="2400" b="1" dirty="0">
                    <a:latin typeface="Times New Roman" panose="02020603050405020304" pitchFamily="18" charset="0"/>
                    <a:ea typeface="+mn-lt"/>
                    <a:cs typeface="Times New Roman" panose="02020603050405020304" pitchFamily="18" charset="0"/>
                  </a:rPr>
                  <a:t>21823408</a:t>
                </a:r>
                <a:endParaRPr lang="tr-TR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tr-TR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 </a:t>
                </a:r>
                <a:r>
                  <a:rPr lang="tr-TR" sz="24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</a:t>
                </a:r>
                <a:r>
                  <a:rPr lang="tr-TR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Information </a:t>
                </a:r>
                <a:r>
                  <a:rPr lang="tr-TR" sz="24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Visualization</a:t>
                </a:r>
                <a:endPara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tr-TR" sz="2400" b="1" i="1" smtClean="0">
                            <a:latin typeface="Cambria Math" panose="02040503050406030204" pitchFamily="18" charset="0"/>
                            <a:ea typeface="+mn-lt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tr-TR" sz="2400" b="1" i="1" smtClean="0">
                            <a:latin typeface="Cambria Math" panose="02040503050406030204" pitchFamily="18" charset="0"/>
                            <a:ea typeface="+mn-lt"/>
                            <a:cs typeface="Times New Roman" panose="02020603050405020304" pitchFamily="18" charset="0"/>
                          </a:rPr>
                          <m:t>𝟐𝟑</m:t>
                        </m:r>
                      </m:e>
                      <m:sup>
                        <m:r>
                          <a:rPr lang="tr-TR" sz="2400" b="1" i="1" smtClean="0">
                            <a:latin typeface="Cambria Math" panose="02040503050406030204" pitchFamily="18" charset="0"/>
                            <a:ea typeface="+mn-lt"/>
                            <a:cs typeface="Times New Roman" panose="02020603050405020304" pitchFamily="18" charset="0"/>
                          </a:rPr>
                          <m:t>𝒓𝒅</m:t>
                        </m:r>
                      </m:sup>
                    </m:sSup>
                  </m:oMath>
                </a14:m>
                <a:r>
                  <a:rPr lang="tr-TR" sz="2400" b="1" dirty="0">
                    <a:latin typeface="Times New Roman" panose="02020603050405020304" pitchFamily="18" charset="0"/>
                    <a:ea typeface="+mn-lt"/>
                    <a:cs typeface="Times New Roman" panose="02020603050405020304" pitchFamily="18" charset="0"/>
                  </a:rPr>
                  <a:t> May 2022</a:t>
                </a:r>
                <a:br>
                  <a:rPr lang="tr-TR" b="1" dirty="0">
                    <a:ea typeface="+mn-lt"/>
                    <a:cs typeface="+mn-lt"/>
                  </a:rPr>
                </a:br>
                <a:endParaRPr lang="tr-TR" b="1" dirty="0"/>
              </a:p>
            </p:txBody>
          </p:sp>
        </mc:Choice>
        <mc:Fallback>
          <p:sp>
            <p:nvSpPr>
              <p:cNvPr id="21" name="Metin kutusu 20">
                <a:extLst>
                  <a:ext uri="{FF2B5EF4-FFF2-40B4-BE49-F238E27FC236}">
                    <a16:creationId xmlns:a16="http://schemas.microsoft.com/office/drawing/2014/main" id="{68071C02-8B20-4E4A-9A5B-E703F9DD8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284" y="4844945"/>
                <a:ext cx="4827916" cy="1860574"/>
              </a:xfrm>
              <a:prstGeom prst="rect">
                <a:avLst/>
              </a:prstGeom>
              <a:blipFill>
                <a:blip r:embed="rId2"/>
                <a:stretch>
                  <a:fillRect l="-1641" t="-2623" r="-1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Metin kutusu 29">
            <a:extLst>
              <a:ext uri="{FF2B5EF4-FFF2-40B4-BE49-F238E27FC236}">
                <a16:creationId xmlns:a16="http://schemas.microsoft.com/office/drawing/2014/main" id="{6BFED5CB-16EC-43A8-932E-2EC34271D1EF}"/>
              </a:ext>
            </a:extLst>
          </p:cNvPr>
          <p:cNvSpPr txBox="1"/>
          <p:nvPr/>
        </p:nvSpPr>
        <p:spPr>
          <a:xfrm>
            <a:off x="2385133" y="2269362"/>
            <a:ext cx="8896707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tr-TR" sz="3000" b="1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Airline</a:t>
            </a:r>
            <a:r>
              <a:rPr lang="tr-TR" sz="30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</a:t>
            </a:r>
            <a:r>
              <a:rPr lang="tr-TR" sz="3000" b="1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Safety</a:t>
            </a:r>
            <a:br>
              <a:rPr lang="tr-TR" sz="28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</a:br>
            <a:br>
              <a:rPr lang="tr-TR" sz="28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</a:br>
            <a:r>
              <a:rPr lang="tr-TR" sz="28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Ankara </a:t>
            </a:r>
            <a:r>
              <a:rPr lang="tr-TR" sz="2800" b="1" dirty="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University</a:t>
            </a:r>
            <a:r>
              <a:rPr lang="tr-TR" sz="28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</a:t>
            </a:r>
            <a:r>
              <a:rPr lang="en-US" sz="2800" b="1" dirty="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Department of Interdisciplinary Artificial Intelligence Technologies</a:t>
            </a:r>
            <a:br>
              <a:rPr lang="tr-TR" b="1" dirty="0">
                <a:ea typeface="+mn-lt"/>
                <a:cs typeface="+mn-lt"/>
              </a:rPr>
            </a:br>
            <a:endParaRPr lang="tr-TR" b="1" dirty="0"/>
          </a:p>
        </p:txBody>
      </p:sp>
    </p:spTree>
    <p:extLst>
      <p:ext uri="{BB962C8B-B14F-4D97-AF65-F5344CB8AC3E}">
        <p14:creationId xmlns:p14="http://schemas.microsoft.com/office/powerpoint/2010/main" val="1674425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DDEA8287-5912-4587-9CB9-039F0CCF5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470"/>
            <a:ext cx="12192000" cy="671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77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title="This slide contains the following visuals: Distribution of Incidents. Please refer to the notes on this slide for details">
            <a:hlinkClick r:id="rId2"/>
            <a:extLst>
              <a:ext uri="{FF2B5EF4-FFF2-40B4-BE49-F238E27FC236}">
                <a16:creationId xmlns:a16="http://schemas.microsoft.com/office/drawing/2014/main" id="{610BE6A1-7D63-4472-A476-FDF41C6B0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54" y="291549"/>
            <a:ext cx="10484200" cy="59759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8438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title="This slide contains the following visuals: Distribution of Fatal Accidents. Please refer to the notes on this slide for details">
            <a:hlinkClick r:id="rId2"/>
            <a:extLst>
              <a:ext uri="{FF2B5EF4-FFF2-40B4-BE49-F238E27FC236}">
                <a16:creationId xmlns:a16="http://schemas.microsoft.com/office/drawing/2014/main" id="{45D36E42-EA18-451C-B738-CF7D02DAA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81" y="815744"/>
            <a:ext cx="9773802" cy="55710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13528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 title="This slide contains the following visuals: Distribution of Fatalities. Please refer to the notes on this slide for details">
            <a:hlinkClick r:id="rId2"/>
            <a:extLst>
              <a:ext uri="{FF2B5EF4-FFF2-40B4-BE49-F238E27FC236}">
                <a16:creationId xmlns:a16="http://schemas.microsoft.com/office/drawing/2014/main" id="{B778F6B5-A701-4047-B652-927D1C68A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099" y="643466"/>
            <a:ext cx="9773802" cy="55710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9971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DEDFB6CF-D7B6-4A8B-80E2-14D923AB8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84" y="128403"/>
            <a:ext cx="11872451" cy="660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16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 title="This slide contains the following visuals: Fatal Accident by Airline. Please refer to the notes on this slide for details">
            <a:hlinkClick r:id="rId2"/>
            <a:extLst>
              <a:ext uri="{FF2B5EF4-FFF2-40B4-BE49-F238E27FC236}">
                <a16:creationId xmlns:a16="http://schemas.microsoft.com/office/drawing/2014/main" id="{37785EA4-1EC2-404D-A80F-2A9AB33FD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" y="0"/>
            <a:ext cx="1202055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86318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title="This slide contains the following visuals: Distribution of  Fatalities. Please refer to the notes on this slide for details">
            <a:hlinkClick r:id="rId2"/>
            <a:extLst>
              <a:ext uri="{FF2B5EF4-FFF2-40B4-BE49-F238E27FC236}">
                <a16:creationId xmlns:a16="http://schemas.microsoft.com/office/drawing/2014/main" id="{D3BFDCD7-03EE-42A7-AA8E-0CA187F48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" y="0"/>
            <a:ext cx="1202055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62509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B8BE214F-81BA-433C-BD0C-56C3ABFE6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46" y="147481"/>
            <a:ext cx="6066801" cy="6310556"/>
          </a:xfrm>
          <a:prstGeom prst="rect">
            <a:avLst/>
          </a:prstGeom>
        </p:spPr>
      </p:pic>
      <p:pic>
        <p:nvPicPr>
          <p:cNvPr id="5" name="Resim 4" descr="metin, belge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F29CAED4-B5A4-41C9-AD6E-CF9A72B9BD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855" y="450963"/>
            <a:ext cx="5563577" cy="3763228"/>
          </a:xfrm>
          <a:prstGeom prst="rect">
            <a:avLst/>
          </a:prstGeom>
        </p:spPr>
      </p:pic>
      <p:pic>
        <p:nvPicPr>
          <p:cNvPr id="7" name="Resim 6">
            <a:extLst>
              <a:ext uri="{FF2B5EF4-FFF2-40B4-BE49-F238E27FC236}">
                <a16:creationId xmlns:a16="http://schemas.microsoft.com/office/drawing/2014/main" id="{A6B5744E-11F9-4419-B808-74B130E2A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000" y="147481"/>
            <a:ext cx="5665000" cy="30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95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o 1">
            <a:extLst>
              <a:ext uri="{FF2B5EF4-FFF2-40B4-BE49-F238E27FC236}">
                <a16:creationId xmlns:a16="http://schemas.microsoft.com/office/drawing/2014/main" id="{EB6726CB-542E-4E2C-8181-7C0247BBE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538447"/>
              </p:ext>
            </p:extLst>
          </p:nvPr>
        </p:nvGraphicFramePr>
        <p:xfrm>
          <a:off x="1275521" y="-94258"/>
          <a:ext cx="9122099" cy="1427378"/>
        </p:xfrm>
        <a:graphic>
          <a:graphicData uri="http://schemas.openxmlformats.org/drawingml/2006/table">
            <a:tbl>
              <a:tblPr/>
              <a:tblGrid>
                <a:gridCol w="9122099">
                  <a:extLst>
                    <a:ext uri="{9D8B030D-6E8A-4147-A177-3AD203B41FA5}">
                      <a16:colId xmlns:a16="http://schemas.microsoft.com/office/drawing/2014/main" val="1648170215"/>
                    </a:ext>
                  </a:extLst>
                </a:gridCol>
              </a:tblGrid>
              <a:tr h="407822"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0184561"/>
                  </a:ext>
                </a:extLst>
              </a:tr>
              <a:tr h="1019556">
                <a:tc>
                  <a:txBody>
                    <a:bodyPr/>
                    <a:lstStyle/>
                    <a:p>
                      <a:endParaRPr lang="sv-SE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4076356"/>
                  </a:ext>
                </a:extLst>
              </a:tr>
            </a:tbl>
          </a:graphicData>
        </a:graphic>
      </p:graphicFrame>
      <p:pic>
        <p:nvPicPr>
          <p:cNvPr id="1025" name="Picture 1">
            <a:extLst>
              <a:ext uri="{FF2B5EF4-FFF2-40B4-BE49-F238E27FC236}">
                <a16:creationId xmlns:a16="http://schemas.microsoft.com/office/drawing/2014/main" id="{62969AA3-C0F6-4CB2-9831-39F719ECB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522" y="279753"/>
            <a:ext cx="9122098" cy="629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422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E54F7E38-2D1D-42FF-B218-D808E3624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876" y="673415"/>
            <a:ext cx="9089575" cy="532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978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9AA8EBAB-1820-415F-9D8D-2CDECA2DD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6306" y="1"/>
            <a:ext cx="445569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4230C481-E9F0-4F49-BE25-3D35097B0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1392" y="1074392"/>
            <a:ext cx="2443433" cy="437796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tr-TR">
                <a:solidFill>
                  <a:srgbClr val="000000"/>
                </a:solidFill>
              </a:rPr>
              <a:t>AGENDA</a:t>
            </a:r>
            <a:endParaRPr lang="en-US">
              <a:solidFill>
                <a:srgbClr val="000000"/>
              </a:solidFill>
            </a:endParaRPr>
          </a:p>
        </p:txBody>
      </p:sp>
      <p:sp useBgFill="1">
        <p:nvSpPr>
          <p:cNvPr id="65" name="Freeform: Shape 64">
            <a:extLst>
              <a:ext uri="{FF2B5EF4-FFF2-40B4-BE49-F238E27FC236}">
                <a16:creationId xmlns:a16="http://schemas.microsoft.com/office/drawing/2014/main" id="{6DB832FE-CF50-494F-BC92-5AF925246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9032100" cy="6858000"/>
          </a:xfrm>
          <a:custGeom>
            <a:avLst/>
            <a:gdLst>
              <a:gd name="connsiteX0" fmla="*/ 7891921 w 9032100"/>
              <a:gd name="connsiteY0" fmla="*/ 1602751 h 6858000"/>
              <a:gd name="connsiteX1" fmla="*/ 9032100 w 9032100"/>
              <a:gd name="connsiteY1" fmla="*/ 0 h 6858000"/>
              <a:gd name="connsiteX2" fmla="*/ 7880182 w 9032100"/>
              <a:gd name="connsiteY2" fmla="*/ 0 h 6858000"/>
              <a:gd name="connsiteX3" fmla="*/ 7880182 w 9032100"/>
              <a:gd name="connsiteY3" fmla="*/ 1528762 h 6858000"/>
              <a:gd name="connsiteX4" fmla="*/ 7880182 w 9032100"/>
              <a:gd name="connsiteY4" fmla="*/ 6858000 h 6858000"/>
              <a:gd name="connsiteX5" fmla="*/ 8725712 w 9032100"/>
              <a:gd name="connsiteY5" fmla="*/ 6858000 h 6858000"/>
              <a:gd name="connsiteX6" fmla="*/ 7891921 w 9032100"/>
              <a:gd name="connsiteY6" fmla="*/ 1602751 h 6858000"/>
              <a:gd name="connsiteX7" fmla="*/ 7880182 w 9032100"/>
              <a:gd name="connsiteY7" fmla="*/ 1619252 h 6858000"/>
              <a:gd name="connsiteX8" fmla="*/ 0 w 9032100"/>
              <a:gd name="connsiteY8" fmla="*/ 6858000 h 6858000"/>
              <a:gd name="connsiteX9" fmla="*/ 7880181 w 9032100"/>
              <a:gd name="connsiteY9" fmla="*/ 6858000 h 6858000"/>
              <a:gd name="connsiteX10" fmla="*/ 7880181 w 9032100"/>
              <a:gd name="connsiteY10" fmla="*/ 0 h 6858000"/>
              <a:gd name="connsiteX11" fmla="*/ 0 w 9032100"/>
              <a:gd name="connsiteY1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032100" h="6858000">
                <a:moveTo>
                  <a:pt x="7891921" y="1602751"/>
                </a:moveTo>
                <a:lnTo>
                  <a:pt x="9032100" y="0"/>
                </a:lnTo>
                <a:lnTo>
                  <a:pt x="7880182" y="0"/>
                </a:lnTo>
                <a:lnTo>
                  <a:pt x="7880182" y="1528762"/>
                </a:lnTo>
                <a:close/>
                <a:moveTo>
                  <a:pt x="7880182" y="6858000"/>
                </a:moveTo>
                <a:lnTo>
                  <a:pt x="8725712" y="6858000"/>
                </a:lnTo>
                <a:lnTo>
                  <a:pt x="7891921" y="1602751"/>
                </a:lnTo>
                <a:lnTo>
                  <a:pt x="7880182" y="1619252"/>
                </a:lnTo>
                <a:close/>
                <a:moveTo>
                  <a:pt x="0" y="6858000"/>
                </a:moveTo>
                <a:lnTo>
                  <a:pt x="7880181" y="6858000"/>
                </a:lnTo>
                <a:lnTo>
                  <a:pt x="7880181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89BB28F-9765-4059-8E5F-E3A9965D4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42667" y="0"/>
            <a:ext cx="2436813" cy="6858001"/>
            <a:chOff x="1320800" y="0"/>
            <a:chExt cx="2436813" cy="6858001"/>
          </a:xfrm>
        </p:grpSpPr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CDC2B730-2D9C-4A18-AFDB-0E81AB11B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69" name="Freeform 7">
              <a:extLst>
                <a:ext uri="{FF2B5EF4-FFF2-40B4-BE49-F238E27FC236}">
                  <a16:creationId xmlns:a16="http://schemas.microsoft.com/office/drawing/2014/main" id="{BBE53A8C-4D41-4E78-B2F0-1277993C27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70" name="Freeform 8">
              <a:extLst>
                <a:ext uri="{FF2B5EF4-FFF2-40B4-BE49-F238E27FC236}">
                  <a16:creationId xmlns:a16="http://schemas.microsoft.com/office/drawing/2014/main" id="{EA9E0B8A-E893-4657-A6EE-65DD6D5CE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71" name="Freeform 9">
              <a:extLst>
                <a:ext uri="{FF2B5EF4-FFF2-40B4-BE49-F238E27FC236}">
                  <a16:creationId xmlns:a16="http://schemas.microsoft.com/office/drawing/2014/main" id="{9310052A-A033-4FAB-957F-499C17B7C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3B043786-1DFA-4506-B362-73960ED6E1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73" name="Freeform 11">
              <a:extLst>
                <a:ext uri="{FF2B5EF4-FFF2-40B4-BE49-F238E27FC236}">
                  <a16:creationId xmlns:a16="http://schemas.microsoft.com/office/drawing/2014/main" id="{91714DAA-0F00-4E7A-A096-03879E69B8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graphicFrame>
        <p:nvGraphicFramePr>
          <p:cNvPr id="58" name="Metin kutusu 3">
            <a:extLst>
              <a:ext uri="{FF2B5EF4-FFF2-40B4-BE49-F238E27FC236}">
                <a16:creationId xmlns:a16="http://schemas.microsoft.com/office/drawing/2014/main" id="{B0D52943-A8CF-427D-93E5-35DE7BA32B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2786015"/>
              </p:ext>
            </p:extLst>
          </p:nvPr>
        </p:nvGraphicFramePr>
        <p:xfrm>
          <a:off x="643467" y="643468"/>
          <a:ext cx="6749521" cy="5239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99616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title="This slide contains the following visuals: hundredPercentStackedColumnChart. Please refer to the notes on this slide for details">
            <a:hlinkClick r:id="rId2"/>
            <a:extLst>
              <a:ext uri="{FF2B5EF4-FFF2-40B4-BE49-F238E27FC236}">
                <a16:creationId xmlns:a16="http://schemas.microsoft.com/office/drawing/2014/main" id="{83E0A6B9-7777-4762-9B91-596558E31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3897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8DE7AAE3-AC19-4F47-8406-78FCD4BD8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22" y="344587"/>
            <a:ext cx="11243847" cy="616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98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title="This slide contains the following visuals: Total Incidents by Airline. Please refer to the notes on this slide for details">
            <a:hlinkClick r:id="rId2"/>
            <a:extLst>
              <a:ext uri="{FF2B5EF4-FFF2-40B4-BE49-F238E27FC236}">
                <a16:creationId xmlns:a16="http://schemas.microsoft.com/office/drawing/2014/main" id="{F37893EB-7509-4A37-80DF-58F2A4F95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89868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title="This slide contains the following visuals: Total Incidents by Airline. Please refer to the notes on this slide for details">
            <a:hlinkClick r:id="rId2"/>
            <a:extLst>
              <a:ext uri="{FF2B5EF4-FFF2-40B4-BE49-F238E27FC236}">
                <a16:creationId xmlns:a16="http://schemas.microsoft.com/office/drawing/2014/main" id="{AF92DBF9-6F12-4305-97DF-D02B57E8F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23174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13716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110910D0-6B0C-410F-8135-29BD469A3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080" y="478035"/>
            <a:ext cx="10415913" cy="611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58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Resim 8">
            <a:extLst>
              <a:ext uri="{FF2B5EF4-FFF2-40B4-BE49-F238E27FC236}">
                <a16:creationId xmlns:a16="http://schemas.microsoft.com/office/drawing/2014/main" id="{39530A57-2649-47CC-9AEC-A559CE193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40" y="246206"/>
            <a:ext cx="10295505" cy="636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226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C2C72C80-BD2C-48A5-9C50-ECD04EC3F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360" y="0"/>
            <a:ext cx="10149279" cy="651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245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>
            <a:extLst>
              <a:ext uri="{FF2B5EF4-FFF2-40B4-BE49-F238E27FC236}">
                <a16:creationId xmlns:a16="http://schemas.microsoft.com/office/drawing/2014/main" id="{64F2F191-DC2E-44B8-92C8-B2D298903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45" y="238021"/>
            <a:ext cx="10507910" cy="638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818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 descr="tablo içeren bir resim&#10;&#10;Açıklama otomatik olarak oluşturuldu">
            <a:extLst>
              <a:ext uri="{FF2B5EF4-FFF2-40B4-BE49-F238E27FC236}">
                <a16:creationId xmlns:a16="http://schemas.microsoft.com/office/drawing/2014/main" id="{75050716-0AEB-43D0-9D5F-8BFEBAC8D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308" y="556843"/>
            <a:ext cx="4214666" cy="5817367"/>
          </a:xfrm>
          <a:prstGeom prst="rect">
            <a:avLst/>
          </a:prstGeom>
        </p:spPr>
      </p:pic>
      <p:pic>
        <p:nvPicPr>
          <p:cNvPr id="8" name="Resim 7">
            <a:extLst>
              <a:ext uri="{FF2B5EF4-FFF2-40B4-BE49-F238E27FC236}">
                <a16:creationId xmlns:a16="http://schemas.microsoft.com/office/drawing/2014/main" id="{C09096F6-072F-4535-BEAD-9C36E6ADC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213" y="142874"/>
            <a:ext cx="4306762" cy="377442"/>
          </a:xfrm>
          <a:prstGeom prst="rect">
            <a:avLst/>
          </a:prstGeom>
        </p:spPr>
      </p:pic>
      <p:pic>
        <p:nvPicPr>
          <p:cNvPr id="10" name="Resim 9">
            <a:extLst>
              <a:ext uri="{FF2B5EF4-FFF2-40B4-BE49-F238E27FC236}">
                <a16:creationId xmlns:a16="http://schemas.microsoft.com/office/drawing/2014/main" id="{7E1EC86C-CDBF-47E8-8F60-75672F09B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435" y="142874"/>
            <a:ext cx="3923510" cy="623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75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title="This slide contains the following visuals: performanceBubbleChartFBAAA829CB604E5CAB4F21729F233294. Please refer to the notes on this slide for details">
            <a:hlinkClick r:id="rId2"/>
            <a:extLst>
              <a:ext uri="{FF2B5EF4-FFF2-40B4-BE49-F238E27FC236}">
                <a16:creationId xmlns:a16="http://schemas.microsoft.com/office/drawing/2014/main" id="{8DCB4FAE-A02B-4591-B038-AEDE4A3C4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20163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84E03DA-B800-46E1-AF36-59DF74A4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7A9900B-CB87-464C-884A-B15D70B64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A5031CB5-65EF-4ABD-9CC6-9CDC79454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2657" y="141384"/>
            <a:ext cx="5102088" cy="9763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tr-TR" sz="4400" dirty="0"/>
              <a:t>   Data </a:t>
            </a:r>
            <a:r>
              <a:rPr lang="tr-TR" sz="4400" dirty="0" err="1"/>
              <a:t>Intake</a:t>
            </a:r>
            <a:r>
              <a:rPr lang="tr-TR" sz="4400" dirty="0"/>
              <a:t> Report</a:t>
            </a:r>
            <a:endParaRPr lang="en-US" sz="44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095369B-D528-438E-80C9-A093047670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1624" y="1923563"/>
            <a:ext cx="0" cy="301752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etin kutusu 2">
            <a:extLst>
              <a:ext uri="{FF2B5EF4-FFF2-40B4-BE49-F238E27FC236}">
                <a16:creationId xmlns:a16="http://schemas.microsoft.com/office/drawing/2014/main" id="{5ACE1A33-3504-42A0-9F8F-DAABE07F6D8C}"/>
              </a:ext>
            </a:extLst>
          </p:cNvPr>
          <p:cNvSpPr txBox="1"/>
          <p:nvPr/>
        </p:nvSpPr>
        <p:spPr>
          <a:xfrm>
            <a:off x="389932" y="743245"/>
            <a:ext cx="12435381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dirty="0"/>
          </a:p>
          <a:p>
            <a:endParaRPr lang="tr-TR" dirty="0"/>
          </a:p>
          <a:p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Storage </a:t>
            </a:r>
            <a:r>
              <a:rPr lang="tr-TR" sz="20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lang="tr-TR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tr-TR" sz="20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https://github.com/fivethirtyeight/data/tree/master/airline-safety</a:t>
            </a:r>
            <a:endParaRPr lang="tr-T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tr-T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Tabular Data </a:t>
            </a:r>
            <a:r>
              <a:rPr lang="tr-TR" sz="20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Details</a:t>
            </a:r>
            <a:r>
              <a:rPr lang="tr-TR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b="0" i="0" u="sng" dirty="0">
                <a:effectLst/>
                <a:latin typeface="-apple-system"/>
                <a:hlinkClick r:id="rId4" tooltip="airline-safety.csv"/>
              </a:rPr>
              <a:t>airline-safety.csv</a:t>
            </a:r>
            <a:endParaRPr lang="tr-TR" sz="2000" b="0" i="0" u="sng" dirty="0">
              <a:effectLst/>
              <a:latin typeface="-apple-system"/>
            </a:endParaRPr>
          </a:p>
          <a:p>
            <a:endParaRPr lang="tr-TR" sz="2000" u="sng" dirty="0">
              <a:latin typeface="-apple-system"/>
              <a:cs typeface="Times New Roman" panose="02020603050405020304" pitchFamily="18" charset="0"/>
            </a:endParaRPr>
          </a:p>
          <a:p>
            <a:r>
              <a:rPr lang="tr-TR" sz="2000" b="1" i="0" dirty="0">
                <a:solidFill>
                  <a:srgbClr val="24292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Source</a:t>
            </a:r>
            <a:r>
              <a:rPr lang="tr-TR" sz="2000" b="1" i="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tr-TR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000" b="0" i="0" u="sng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Aviation Safety Network</a:t>
            </a:r>
            <a:endParaRPr lang="tr-TR" sz="2000" b="1" u="sng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tr-T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o 6">
            <a:extLst>
              <a:ext uri="{FF2B5EF4-FFF2-40B4-BE49-F238E27FC236}">
                <a16:creationId xmlns:a16="http://schemas.microsoft.com/office/drawing/2014/main" id="{F97D972C-579F-439B-AA7F-6CDE1C0FDE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104274"/>
              </p:ext>
            </p:extLst>
          </p:nvPr>
        </p:nvGraphicFramePr>
        <p:xfrm>
          <a:off x="625613" y="3554030"/>
          <a:ext cx="7122002" cy="19357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13128">
                  <a:extLst>
                    <a:ext uri="{9D8B030D-6E8A-4147-A177-3AD203B41FA5}">
                      <a16:colId xmlns:a16="http://schemas.microsoft.com/office/drawing/2014/main" val="3581438810"/>
                    </a:ext>
                  </a:extLst>
                </a:gridCol>
                <a:gridCol w="2808874">
                  <a:extLst>
                    <a:ext uri="{9D8B030D-6E8A-4147-A177-3AD203B41FA5}">
                      <a16:colId xmlns:a16="http://schemas.microsoft.com/office/drawing/2014/main" val="2009663547"/>
                    </a:ext>
                  </a:extLst>
                </a:gridCol>
              </a:tblGrid>
              <a:tr h="387141">
                <a:tc>
                  <a:txBody>
                    <a:bodyPr/>
                    <a:lstStyle/>
                    <a:p>
                      <a:r>
                        <a:rPr lang="tr-TR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</a:t>
                      </a:r>
                      <a:r>
                        <a:rPr lang="tr-TR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</a:t>
                      </a:r>
                      <a:r>
                        <a:rPr lang="tr-TR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of </a:t>
                      </a:r>
                      <a:r>
                        <a:rPr lang="tr-TR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observations</a:t>
                      </a:r>
                      <a:endParaRPr lang="tr-TR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 </a:t>
                      </a:r>
                      <a:r>
                        <a:rPr lang="tr-TR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Rows</a:t>
                      </a:r>
                      <a:endParaRPr lang="tr-TR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9349488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tr-TR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</a:t>
                      </a:r>
                      <a:r>
                        <a:rPr lang="tr-TR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</a:t>
                      </a:r>
                      <a:r>
                        <a:rPr lang="tr-TR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of </a:t>
                      </a:r>
                      <a:r>
                        <a:rPr lang="tr-TR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files</a:t>
                      </a:r>
                      <a:endParaRPr lang="tr-TR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338800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</a:t>
                      </a:r>
                      <a:r>
                        <a:rPr lang="tr-TR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</a:t>
                      </a:r>
                      <a:r>
                        <a:rPr lang="tr-TR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of </a:t>
                      </a:r>
                      <a:r>
                        <a:rPr lang="tr-TR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features</a:t>
                      </a:r>
                      <a:endParaRPr lang="tr-TR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 </a:t>
                      </a:r>
                      <a:r>
                        <a:rPr lang="tr-TR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Columns</a:t>
                      </a:r>
                      <a:endParaRPr lang="tr-TR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685330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tr-TR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Base format of </a:t>
                      </a:r>
                      <a:r>
                        <a:rPr lang="tr-TR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</a:t>
                      </a:r>
                      <a:r>
                        <a:rPr lang="tr-TR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file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tr-TR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csv</a:t>
                      </a:r>
                      <a:endParaRPr lang="tr-TR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156073"/>
                  </a:ext>
                </a:extLst>
              </a:tr>
              <a:tr h="387141">
                <a:tc>
                  <a:txBody>
                    <a:bodyPr/>
                    <a:lstStyle/>
                    <a:p>
                      <a:r>
                        <a:rPr lang="tr-TR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Size of </a:t>
                      </a:r>
                      <a:r>
                        <a:rPr lang="tr-TR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</a:t>
                      </a:r>
                      <a:r>
                        <a:rPr lang="tr-TR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tr-TR" sz="1800" b="1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3.6+  KB</a:t>
                      </a:r>
                      <a:endParaRPr lang="tr-TR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34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36338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E56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0E750230-BAA4-47F1-9F17-24F938A29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021" y="643467"/>
            <a:ext cx="1003795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6072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6FF0F0B8-5B06-4174-9742-1FD7ABE7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" title="This slide contains the following visuals: Total Fatal Accidents and Total Fatalities. Please refer to the notes on this slide for details">
            <a:hlinkClick r:id="rId2"/>
            <a:extLst>
              <a:ext uri="{FF2B5EF4-FFF2-40B4-BE49-F238E27FC236}">
                <a16:creationId xmlns:a16="http://schemas.microsoft.com/office/drawing/2014/main" id="{7F4067E4-8936-4CAC-930E-B1C76EE1DB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10375"/>
          <a:stretch/>
        </p:blipFill>
        <p:spPr>
          <a:xfrm>
            <a:off x="417859" y="528211"/>
            <a:ext cx="11356281" cy="5801578"/>
          </a:xfrm>
          <a:prstGeom prst="rect">
            <a:avLst/>
          </a:prstGeom>
          <a:noFill/>
          <a:ln w="190500">
            <a:solidFill>
              <a:srgbClr val="FFFFFF"/>
            </a:solidFill>
            <a:miter lim="800000"/>
          </a:ln>
          <a:effectLst>
            <a:outerShdw blurRad="76200" dist="19050" dir="5400000" algn="t" rotWithShape="0">
              <a:prstClr val="black">
                <a:alpha val="5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4494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6506242D-4672-4263-A526-6BF2A0A52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43" y="0"/>
            <a:ext cx="117761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665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E9D059B6-ADD8-488A-B346-63289E90D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F69B42B4-BC82-4495-A6F9-A28167B56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83CC168C-2AD4-4FFB-9F25-420ED6514C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6C9F369A-6158-4AE8-BA04-138A9DFFA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FC7B1DF4-AD98-42A8-820F-667A3DCC4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61C58B74-3656-4FD5-AC47-EE3A59EBB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8B349A01-D803-4A18-B608-47BFCED43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5655827-B42D-4180-88D3-D83F25E4B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4ACCB06-563C-4ADE-B4D6-1FE9F723C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955594"/>
            <a:ext cx="1828958" cy="2902407"/>
          </a:xfrm>
          <a:custGeom>
            <a:avLst/>
            <a:gdLst>
              <a:gd name="connsiteX0" fmla="*/ 0 w 1828958"/>
              <a:gd name="connsiteY0" fmla="*/ 0 h 2902407"/>
              <a:gd name="connsiteX1" fmla="*/ 1828958 w 1828958"/>
              <a:gd name="connsiteY1" fmla="*/ 2902407 h 2902407"/>
              <a:gd name="connsiteX2" fmla="*/ 1709896 w 1828958"/>
              <a:gd name="connsiteY2" fmla="*/ 2902407 h 2902407"/>
              <a:gd name="connsiteX3" fmla="*/ 0 w 1828958"/>
              <a:gd name="connsiteY3" fmla="*/ 63474 h 290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958" h="2902407">
                <a:moveTo>
                  <a:pt x="0" y="0"/>
                </a:moveTo>
                <a:lnTo>
                  <a:pt x="1828958" y="2902407"/>
                </a:lnTo>
                <a:lnTo>
                  <a:pt x="1709896" y="2902407"/>
                </a:lnTo>
                <a:lnTo>
                  <a:pt x="0" y="63474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0761ECD-D92B-46AE-82CA-640023D28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3220098"/>
            <a:ext cx="2910045" cy="3637903"/>
          </a:xfrm>
          <a:custGeom>
            <a:avLst/>
            <a:gdLst>
              <a:gd name="connsiteX0" fmla="*/ 0 w 2910045"/>
              <a:gd name="connsiteY0" fmla="*/ 0 h 3637903"/>
              <a:gd name="connsiteX1" fmla="*/ 2910045 w 2910045"/>
              <a:gd name="connsiteY1" fmla="*/ 3637903 h 3637903"/>
              <a:gd name="connsiteX2" fmla="*/ 2786220 w 2910045"/>
              <a:gd name="connsiteY2" fmla="*/ 3637903 h 3637903"/>
              <a:gd name="connsiteX3" fmla="*/ 0 w 2910045"/>
              <a:gd name="connsiteY3" fmla="*/ 20366 h 363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10045" h="3637903">
                <a:moveTo>
                  <a:pt x="0" y="0"/>
                </a:moveTo>
                <a:lnTo>
                  <a:pt x="2910045" y="3637903"/>
                </a:lnTo>
                <a:lnTo>
                  <a:pt x="2786220" y="3637903"/>
                </a:lnTo>
                <a:lnTo>
                  <a:pt x="0" y="2036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A928607-C55C-40FD-B2DF-6CD6A7226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" y="2845509"/>
            <a:ext cx="4149883" cy="4012491"/>
          </a:xfrm>
          <a:custGeom>
            <a:avLst/>
            <a:gdLst>
              <a:gd name="connsiteX0" fmla="*/ 0 w 4149883"/>
              <a:gd name="connsiteY0" fmla="*/ 0 h 4012491"/>
              <a:gd name="connsiteX1" fmla="*/ 4149883 w 4149883"/>
              <a:gd name="connsiteY1" fmla="*/ 4012491 h 4012491"/>
              <a:gd name="connsiteX2" fmla="*/ 2910046 w 4149883"/>
              <a:gd name="connsiteY2" fmla="*/ 4012491 h 4012491"/>
              <a:gd name="connsiteX3" fmla="*/ 0 w 4149883"/>
              <a:gd name="connsiteY3" fmla="*/ 374587 h 401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49883" h="4012491">
                <a:moveTo>
                  <a:pt x="0" y="0"/>
                </a:moveTo>
                <a:lnTo>
                  <a:pt x="4149883" y="4012491"/>
                </a:lnTo>
                <a:lnTo>
                  <a:pt x="2910046" y="4012491"/>
                </a:lnTo>
                <a:lnTo>
                  <a:pt x="0" y="3745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00A20C1-29A4-43E0-AB15-7931F76F8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3332410"/>
            <a:ext cx="2719546" cy="3525590"/>
          </a:xfrm>
          <a:custGeom>
            <a:avLst/>
            <a:gdLst>
              <a:gd name="connsiteX0" fmla="*/ 0 w 2719546"/>
              <a:gd name="connsiteY0" fmla="*/ 0 h 3525590"/>
              <a:gd name="connsiteX1" fmla="*/ 2719546 w 2719546"/>
              <a:gd name="connsiteY1" fmla="*/ 3525590 h 3525590"/>
              <a:gd name="connsiteX2" fmla="*/ 1828959 w 2719546"/>
              <a:gd name="connsiteY2" fmla="*/ 3525590 h 3525590"/>
              <a:gd name="connsiteX3" fmla="*/ 0 w 2719546"/>
              <a:gd name="connsiteY3" fmla="*/ 623183 h 352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9546" h="3525590">
                <a:moveTo>
                  <a:pt x="0" y="0"/>
                </a:moveTo>
                <a:lnTo>
                  <a:pt x="2719546" y="3525590"/>
                </a:lnTo>
                <a:lnTo>
                  <a:pt x="1828959" y="3525590"/>
                </a:lnTo>
                <a:lnTo>
                  <a:pt x="0" y="623183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4230C481-E9F0-4F49-BE25-3D35097B0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6186" y="549522"/>
            <a:ext cx="11740657" cy="27828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tr-TR" sz="7200" dirty="0" err="1">
                <a:solidFill>
                  <a:srgbClr val="800000"/>
                </a:solidFill>
                <a:latin typeface="Algerian" panose="04020705040A02060702" pitchFamily="82" charset="0"/>
                <a:ea typeface="STXingkai" panose="020B0503020204020204" pitchFamily="2" charset="-122"/>
              </a:rPr>
              <a:t>Thank</a:t>
            </a:r>
            <a:r>
              <a:rPr lang="tr-TR" sz="7200" dirty="0">
                <a:solidFill>
                  <a:srgbClr val="800000"/>
                </a:solidFill>
                <a:latin typeface="Algerian" panose="04020705040A02060702" pitchFamily="82" charset="0"/>
                <a:ea typeface="STXingkai" panose="020B0503020204020204" pitchFamily="2" charset="-122"/>
              </a:rPr>
              <a:t> </a:t>
            </a:r>
            <a:r>
              <a:rPr lang="tr-TR" sz="7200" dirty="0" err="1">
                <a:solidFill>
                  <a:srgbClr val="800000"/>
                </a:solidFill>
                <a:latin typeface="Algerian" panose="04020705040A02060702" pitchFamily="82" charset="0"/>
                <a:ea typeface="STXingkai" panose="020B0503020204020204" pitchFamily="2" charset="-122"/>
              </a:rPr>
              <a:t>You</a:t>
            </a:r>
            <a:r>
              <a:rPr lang="tr-TR" sz="7200" dirty="0">
                <a:solidFill>
                  <a:srgbClr val="800000"/>
                </a:solidFill>
                <a:latin typeface="Algerian" panose="04020705040A02060702" pitchFamily="82" charset="0"/>
                <a:ea typeface="STXingkai" panose="020B0503020204020204" pitchFamily="2" charset="-122"/>
              </a:rPr>
              <a:t> </a:t>
            </a:r>
            <a:r>
              <a:rPr lang="tr-TR" sz="7200" dirty="0">
                <a:solidFill>
                  <a:srgbClr val="800000"/>
                </a:solidFill>
                <a:latin typeface="Algerian" panose="04020705040A02060702" pitchFamily="82" charset="0"/>
                <a:ea typeface="STXingkai" panose="020B0503020204020204" pitchFamily="2" charset="-122"/>
                <a:sym typeface="Wingdings" panose="05000000000000000000" pitchFamily="2" charset="2"/>
              </a:rPr>
              <a:t></a:t>
            </a:r>
            <a:r>
              <a:rPr lang="tr-TR" sz="7200" dirty="0">
                <a:solidFill>
                  <a:srgbClr val="800000"/>
                </a:solidFill>
                <a:latin typeface="Algerian" panose="04020705040A02060702" pitchFamily="82" charset="0"/>
                <a:ea typeface="STXingkai" panose="020B0503020204020204" pitchFamily="2" charset="-122"/>
              </a:rPr>
              <a:t> </a:t>
            </a:r>
            <a:endParaRPr lang="en-US" sz="7200" dirty="0">
              <a:latin typeface="Algerian" panose="04020705040A02060702" pitchFamily="82" charset="0"/>
              <a:ea typeface="STXingkai" panose="020B0503020204020204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8861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Metin kutusu 1">
            <a:extLst>
              <a:ext uri="{FF2B5EF4-FFF2-40B4-BE49-F238E27FC236}">
                <a16:creationId xmlns:a16="http://schemas.microsoft.com/office/drawing/2014/main" id="{EF046FD7-9E66-414C-95F0-6A0F36D12D96}"/>
              </a:ext>
            </a:extLst>
          </p:cNvPr>
          <p:cNvSpPr txBox="1"/>
          <p:nvPr/>
        </p:nvSpPr>
        <p:spPr>
          <a:xfrm>
            <a:off x="-295970" y="207554"/>
            <a:ext cx="6228735" cy="1159200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tr-TR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kern="1200" dirty="0">
                <a:solidFill>
                  <a:srgbClr val="FFFFFF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Information of  Data</a:t>
            </a:r>
          </a:p>
        </p:txBody>
      </p:sp>
      <p:graphicFrame>
        <p:nvGraphicFramePr>
          <p:cNvPr id="7" name="Tablo 7">
            <a:extLst>
              <a:ext uri="{FF2B5EF4-FFF2-40B4-BE49-F238E27FC236}">
                <a16:creationId xmlns:a16="http://schemas.microsoft.com/office/drawing/2014/main" id="{C10C858F-509B-4FF6-AC31-68665AB372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509299"/>
              </p:ext>
            </p:extLst>
          </p:nvPr>
        </p:nvGraphicFramePr>
        <p:xfrm>
          <a:off x="790920" y="1882865"/>
          <a:ext cx="10610156" cy="412873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91967">
                  <a:extLst>
                    <a:ext uri="{9D8B030D-6E8A-4147-A177-3AD203B41FA5}">
                      <a16:colId xmlns:a16="http://schemas.microsoft.com/office/drawing/2014/main" val="1515833240"/>
                    </a:ext>
                  </a:extLst>
                </a:gridCol>
                <a:gridCol w="7518189">
                  <a:extLst>
                    <a:ext uri="{9D8B030D-6E8A-4147-A177-3AD203B41FA5}">
                      <a16:colId xmlns:a16="http://schemas.microsoft.com/office/drawing/2014/main" val="1076004828"/>
                    </a:ext>
                  </a:extLst>
                </a:gridCol>
              </a:tblGrid>
              <a:tr h="519144">
                <a:tc>
                  <a:txBody>
                    <a:bodyPr/>
                    <a:lstStyle/>
                    <a:p>
                      <a:pPr algn="ctr"/>
                      <a:r>
                        <a:rPr lang="tr-TR" sz="27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Column</a:t>
                      </a:r>
                      <a:endParaRPr lang="en-US" sz="2700" dirty="0">
                        <a:solidFill>
                          <a:schemeClr val="tx1"/>
                        </a:solidFill>
                        <a:highlight>
                          <a:srgbClr val="0000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0567" marR="110567" marT="55283" marB="5528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Definition</a:t>
                      </a:r>
                      <a:endParaRPr lang="en-US" sz="27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0567" marR="110567" marT="55283" marB="5528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3944979"/>
                  </a:ext>
                </a:extLst>
              </a:tr>
              <a:tr h="450836">
                <a:tc>
                  <a:txBody>
                    <a:bodyPr/>
                    <a:lstStyle/>
                    <a:p>
                      <a:pPr algn="just"/>
                      <a:r>
                        <a:rPr lang="en-US" sz="22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airline</a:t>
                      </a:r>
                    </a:p>
                  </a:txBody>
                  <a:tcPr marL="110567" marR="110567" marT="55283" marB="5528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Airline (asterisk indicates that regional subsidiaries are included)</a:t>
                      </a:r>
                      <a:endParaRPr lang="en-US" sz="2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0567" marR="110567" marT="55283" marB="5528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4915199"/>
                  </a:ext>
                </a:extLst>
              </a:tr>
              <a:tr h="450836">
                <a:tc>
                  <a:txBody>
                    <a:bodyPr/>
                    <a:lstStyle/>
                    <a:p>
                      <a:r>
                        <a:rPr lang="en-US" sz="22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avail_seat_km_per_week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0567" marR="110567" marT="55283" marB="5528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Available seat kilometers flown every week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0567" marR="110567" marT="55283" marB="5528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0224967"/>
                  </a:ext>
                </a:extLst>
              </a:tr>
              <a:tr h="450836">
                <a:tc>
                  <a:txBody>
                    <a:bodyPr/>
                    <a:lstStyle/>
                    <a:p>
                      <a:r>
                        <a:rPr lang="en-US" sz="22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incidents_85_99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0567" marR="110567" marT="55283" marB="5528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number of incidents, 1985–1999</a:t>
                      </a:r>
                      <a:endParaRPr lang="en-US" sz="2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0567" marR="110567" marT="55283" marB="5528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4804186"/>
                  </a:ext>
                </a:extLst>
              </a:tr>
              <a:tr h="450836">
                <a:tc>
                  <a:txBody>
                    <a:bodyPr/>
                    <a:lstStyle/>
                    <a:p>
                      <a:r>
                        <a:rPr lang="en-US" sz="22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fatal_accidents_85_99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0567" marR="110567" marT="55283" marB="5528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number of fatal accidents, 1985–1999</a:t>
                      </a:r>
                      <a:endParaRPr lang="en-US" sz="2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0567" marR="110567" marT="55283" marB="5528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1368857"/>
                  </a:ext>
                </a:extLst>
              </a:tr>
              <a:tr h="450836">
                <a:tc>
                  <a:txBody>
                    <a:bodyPr/>
                    <a:lstStyle/>
                    <a:p>
                      <a:r>
                        <a:rPr lang="en-US" sz="22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fatalities_85_99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0567" marR="110567" marT="55283" marB="5528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number of fatalities, 1985–1999</a:t>
                      </a:r>
                      <a:endParaRPr lang="en-US" sz="2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0567" marR="110567" marT="55283" marB="5528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4319707"/>
                  </a:ext>
                </a:extLst>
              </a:tr>
              <a:tr h="450836">
                <a:tc>
                  <a:txBody>
                    <a:bodyPr/>
                    <a:lstStyle/>
                    <a:p>
                      <a:r>
                        <a:rPr lang="en-US" sz="22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incidents_00_14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0567" marR="110567" marT="55283" marB="5528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number of incidents, 2000–2014</a:t>
                      </a:r>
                      <a:endParaRPr lang="en-US" sz="2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0567" marR="110567" marT="55283" marB="5528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4313765"/>
                  </a:ext>
                </a:extLst>
              </a:tr>
              <a:tr h="450836">
                <a:tc>
                  <a:txBody>
                    <a:bodyPr/>
                    <a:lstStyle/>
                    <a:p>
                      <a:r>
                        <a:rPr lang="en-US" sz="22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fatal_accidents_00_14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0567" marR="110567" marT="55283" marB="5528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number of fatal accidents, 2000–2014</a:t>
                      </a:r>
                      <a:endParaRPr lang="en-US" sz="22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0567" marR="110567" marT="55283" marB="5528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0027444"/>
                  </a:ext>
                </a:extLst>
              </a:tr>
              <a:tr h="450836">
                <a:tc>
                  <a:txBody>
                    <a:bodyPr/>
                    <a:lstStyle/>
                    <a:p>
                      <a:r>
                        <a:rPr lang="en-US" sz="22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fatalities_00_14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0567" marR="110567" marT="55283" marB="5528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number of fatalities, 2000–2014</a:t>
                      </a:r>
                      <a:endParaRPr lang="en-US" sz="2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0567" marR="110567" marT="55283" marB="5528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7206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0543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75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77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Resim 5" descr="tablo içeren bir resim&#10;&#10;Açıklama otomatik olarak oluşturuldu">
            <a:extLst>
              <a:ext uri="{FF2B5EF4-FFF2-40B4-BE49-F238E27FC236}">
                <a16:creationId xmlns:a16="http://schemas.microsoft.com/office/drawing/2014/main" id="{DEFF049D-5F10-409A-911E-2AC2ED8CB3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71" y="1992278"/>
            <a:ext cx="10428056" cy="2763174"/>
          </a:xfrm>
          <a:prstGeom prst="rect">
            <a:avLst/>
          </a:prstGeom>
        </p:spPr>
      </p:pic>
      <p:sp>
        <p:nvSpPr>
          <p:cNvPr id="2" name="Metin kutusu 1">
            <a:extLst>
              <a:ext uri="{FF2B5EF4-FFF2-40B4-BE49-F238E27FC236}">
                <a16:creationId xmlns:a16="http://schemas.microsoft.com/office/drawing/2014/main" id="{22210EB7-B8C6-4D27-AABE-C06894072E10}"/>
              </a:ext>
            </a:extLst>
          </p:cNvPr>
          <p:cNvSpPr txBox="1"/>
          <p:nvPr/>
        </p:nvSpPr>
        <p:spPr>
          <a:xfrm>
            <a:off x="6727599" y="1091101"/>
            <a:ext cx="4832803" cy="36643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80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o 1">
            <a:extLst>
              <a:ext uri="{FF2B5EF4-FFF2-40B4-BE49-F238E27FC236}">
                <a16:creationId xmlns:a16="http://schemas.microsoft.com/office/drawing/2014/main" id="{64456FA7-CD83-43F7-A9BC-A19C5A9E71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416734"/>
              </p:ext>
            </p:extLst>
          </p:nvPr>
        </p:nvGraphicFramePr>
        <p:xfrm>
          <a:off x="5716068" y="1199488"/>
          <a:ext cx="5747062" cy="412583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021025">
                  <a:extLst>
                    <a:ext uri="{9D8B030D-6E8A-4147-A177-3AD203B41FA5}">
                      <a16:colId xmlns:a16="http://schemas.microsoft.com/office/drawing/2014/main" val="3033182383"/>
                    </a:ext>
                  </a:extLst>
                </a:gridCol>
                <a:gridCol w="2726037">
                  <a:extLst>
                    <a:ext uri="{9D8B030D-6E8A-4147-A177-3AD203B41FA5}">
                      <a16:colId xmlns:a16="http://schemas.microsoft.com/office/drawing/2014/main" val="3172974204"/>
                    </a:ext>
                  </a:extLst>
                </a:gridCol>
              </a:tblGrid>
              <a:tr h="519144">
                <a:tc>
                  <a:txBody>
                    <a:bodyPr/>
                    <a:lstStyle/>
                    <a:p>
                      <a:pPr algn="ctr"/>
                      <a:r>
                        <a:rPr lang="tr-TR" sz="18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Column</a:t>
                      </a:r>
                      <a:endParaRPr lang="en-US" sz="1800" dirty="0">
                        <a:solidFill>
                          <a:schemeClr val="tx1"/>
                        </a:solidFill>
                        <a:highlight>
                          <a:srgbClr val="0000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0567" marR="110567" marT="55283" marB="5528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Levels of Measurement</a:t>
                      </a:r>
                      <a:endParaRPr lang="en-US" sz="1800" dirty="0">
                        <a:solidFill>
                          <a:schemeClr val="tx1"/>
                        </a:solidFill>
                        <a:highlight>
                          <a:srgbClr val="0000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0567" marR="110567" marT="55283" marB="5528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1994871"/>
                  </a:ext>
                </a:extLst>
              </a:tr>
              <a:tr h="450836">
                <a:tc>
                  <a:txBody>
                    <a:bodyPr/>
                    <a:lstStyle/>
                    <a:p>
                      <a:pPr algn="just"/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airline</a:t>
                      </a:r>
                    </a:p>
                  </a:txBody>
                  <a:tcPr marL="110567" marR="110567" marT="55283" marB="5528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tr-TR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Nominal</a:t>
                      </a:r>
                      <a:endParaRPr lang="en-US" sz="1800" b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0567" marR="110567" marT="55283" marB="5528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7119330"/>
                  </a:ext>
                </a:extLst>
              </a:tr>
              <a:tr h="450836">
                <a:tc>
                  <a:txBody>
                    <a:bodyPr/>
                    <a:lstStyle/>
                    <a:p>
                      <a:r>
                        <a:rPr lang="en-US" sz="1800" b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avail_seat_km_per_week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0567" marR="110567" marT="55283" marB="5528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Interval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0567" marR="110567" marT="55283" marB="5528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4708041"/>
                  </a:ext>
                </a:extLst>
              </a:tr>
              <a:tr h="450836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incidents_85_99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0567" marR="110567" marT="55283" marB="5528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Ratio</a:t>
                      </a:r>
                      <a:endParaRPr lang="tr-TR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0567" marR="110567" marT="55283" marB="5528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0422699"/>
                  </a:ext>
                </a:extLst>
              </a:tr>
              <a:tr h="450836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fatal_accidents_85_99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0567" marR="110567" marT="55283" marB="5528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Ratio</a:t>
                      </a:r>
                      <a:endParaRPr lang="tr-TR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0567" marR="110567" marT="55283" marB="5528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1405888"/>
                  </a:ext>
                </a:extLst>
              </a:tr>
              <a:tr h="450836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fatalities_85_99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0567" marR="110567" marT="55283" marB="5528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Ratio</a:t>
                      </a:r>
                      <a:endParaRPr lang="tr-TR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0567" marR="110567" marT="55283" marB="5528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18445"/>
                  </a:ext>
                </a:extLst>
              </a:tr>
              <a:tr h="450836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incidents_00_14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0567" marR="110567" marT="55283" marB="5528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Ratio</a:t>
                      </a:r>
                      <a:endParaRPr lang="tr-TR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0567" marR="110567" marT="55283" marB="5528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2996983"/>
                  </a:ext>
                </a:extLst>
              </a:tr>
              <a:tr h="450836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fatal_accidents_00_14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0567" marR="110567" marT="55283" marB="5528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Ratio</a:t>
                      </a:r>
                      <a:endParaRPr lang="tr-TR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0567" marR="110567" marT="55283" marB="5528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837316"/>
                  </a:ext>
                </a:extLst>
              </a:tr>
              <a:tr h="450836"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fatalities_00_14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0567" marR="110567" marT="55283" marB="5528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Ratio</a:t>
                      </a:r>
                      <a:endParaRPr lang="tr-TR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0567" marR="110567" marT="55283" marB="5528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9649757"/>
                  </a:ext>
                </a:extLst>
              </a:tr>
            </a:tbl>
          </a:graphicData>
        </a:graphic>
      </p:graphicFrame>
      <p:pic>
        <p:nvPicPr>
          <p:cNvPr id="3" name="Resim 2">
            <a:extLst>
              <a:ext uri="{FF2B5EF4-FFF2-40B4-BE49-F238E27FC236}">
                <a16:creationId xmlns:a16="http://schemas.microsoft.com/office/drawing/2014/main" id="{4DCBA42B-D039-4244-8EBE-3B6AE23DE5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5" y="1199487"/>
            <a:ext cx="5098731" cy="426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744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o 4">
            <a:extLst>
              <a:ext uri="{FF2B5EF4-FFF2-40B4-BE49-F238E27FC236}">
                <a16:creationId xmlns:a16="http://schemas.microsoft.com/office/drawing/2014/main" id="{0C3C7125-5A97-4EE4-906A-4916C0622C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367394"/>
              </p:ext>
            </p:extLst>
          </p:nvPr>
        </p:nvGraphicFramePr>
        <p:xfrm>
          <a:off x="1292087" y="1748947"/>
          <a:ext cx="9607826" cy="307316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81254">
                  <a:extLst>
                    <a:ext uri="{9D8B030D-6E8A-4147-A177-3AD203B41FA5}">
                      <a16:colId xmlns:a16="http://schemas.microsoft.com/office/drawing/2014/main" val="363891385"/>
                    </a:ext>
                  </a:extLst>
                </a:gridCol>
                <a:gridCol w="4609876">
                  <a:extLst>
                    <a:ext uri="{9D8B030D-6E8A-4147-A177-3AD203B41FA5}">
                      <a16:colId xmlns:a16="http://schemas.microsoft.com/office/drawing/2014/main" val="1380733020"/>
                    </a:ext>
                  </a:extLst>
                </a:gridCol>
                <a:gridCol w="2716696">
                  <a:extLst>
                    <a:ext uri="{9D8B030D-6E8A-4147-A177-3AD203B41FA5}">
                      <a16:colId xmlns:a16="http://schemas.microsoft.com/office/drawing/2014/main" val="2158871403"/>
                    </a:ext>
                  </a:extLst>
                </a:gridCol>
              </a:tblGrid>
              <a:tr h="479722">
                <a:tc>
                  <a:txBody>
                    <a:bodyPr/>
                    <a:lstStyle/>
                    <a:p>
                      <a:pPr algn="ctr"/>
                      <a:r>
                        <a:rPr lang="tr-TR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New </a:t>
                      </a:r>
                      <a:r>
                        <a:rPr lang="tr-TR" sz="18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Column</a:t>
                      </a:r>
                      <a:endParaRPr lang="en-US" sz="1800" dirty="0">
                        <a:solidFill>
                          <a:schemeClr val="tx1"/>
                        </a:solidFill>
                        <a:highlight>
                          <a:srgbClr val="0000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0567" marR="110567" marT="55283" marB="5528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Definition</a:t>
                      </a:r>
                      <a:endParaRPr 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0567" marR="110567" marT="55283" marB="5528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Levels of Measurement</a:t>
                      </a:r>
                      <a:endParaRPr lang="en-US" sz="1800" dirty="0">
                        <a:solidFill>
                          <a:schemeClr val="tx1"/>
                        </a:solidFill>
                        <a:highlight>
                          <a:srgbClr val="000000"/>
                        </a:highlight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0567" marR="110567" marT="55283" marB="5528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6629717"/>
                  </a:ext>
                </a:extLst>
              </a:tr>
              <a:tr h="1841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total_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incidents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0567" marR="110567" marT="55283" marB="5528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incidents_85_99</a:t>
                      </a:r>
                      <a:r>
                        <a:rPr lang="tr-TR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+ 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incidents_</a:t>
                      </a:r>
                      <a:r>
                        <a:rPr lang="tr-TR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tr-TR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0567" marR="110567" marT="55283" marB="5528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Ratio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0567" marR="110567" marT="55283" marB="5528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9541816"/>
                  </a:ext>
                </a:extLst>
              </a:tr>
              <a:tr h="584917">
                <a:tc>
                  <a:txBody>
                    <a:bodyPr/>
                    <a:lstStyle/>
                    <a:p>
                      <a:pPr algn="ctr"/>
                      <a:r>
                        <a:rPr lang="tr-TR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total_fatal_accidents</a:t>
                      </a:r>
                      <a:endParaRPr lang="tr-TR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0567" marR="110567" marT="55283" marB="5528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fatal_accidents_85_99</a:t>
                      </a:r>
                      <a:r>
                        <a:rPr lang="tr-TR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+ 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fatal_accidents_00_14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0567" marR="110567" marT="55283" marB="5528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Ratio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0567" marR="110567" marT="55283" marB="5528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5674467"/>
                  </a:ext>
                </a:extLst>
              </a:tr>
              <a:tr h="584917">
                <a:tc>
                  <a:txBody>
                    <a:bodyPr/>
                    <a:lstStyle/>
                    <a:p>
                      <a:pPr algn="ctr"/>
                      <a:r>
                        <a:rPr lang="tr-TR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total_fatalities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0567" marR="110567" marT="55283" marB="5528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fatalities_85_99</a:t>
                      </a:r>
                      <a:r>
                        <a:rPr lang="tr-TR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+ 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fatalities_</a:t>
                      </a:r>
                      <a:r>
                        <a:rPr lang="tr-TR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00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_</a:t>
                      </a:r>
                      <a:r>
                        <a:rPr lang="tr-TR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0567" marR="110567" marT="55283" marB="5528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Ratio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0567" marR="110567" marT="55283" marB="5528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4967077"/>
                  </a:ext>
                </a:extLst>
              </a:tr>
              <a:tr h="584917">
                <a:tc>
                  <a:txBody>
                    <a:bodyPr/>
                    <a:lstStyle/>
                    <a:p>
                      <a:pPr algn="ctr"/>
                      <a:r>
                        <a:rPr lang="tr-TR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fatal_accident_ratio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0567" marR="110567" marT="55283" marB="5528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total_fatal_accidents</a:t>
                      </a:r>
                      <a:r>
                        <a:rPr lang="tr-TR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/ </a:t>
                      </a:r>
                      <a:r>
                        <a:rPr lang="tr-TR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total_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incidents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0567" marR="110567" marT="55283" marB="5528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tr-TR" sz="18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Ratio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0567" marR="110567" marT="55283" marB="55283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99447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8744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 title="This slide contains the following visuals: Ask per Week by Airline. Please refer to the notes on this slide for details">
            <a:hlinkClick r:id="rId2"/>
            <a:extLst>
              <a:ext uri="{FF2B5EF4-FFF2-40B4-BE49-F238E27FC236}">
                <a16:creationId xmlns:a16="http://schemas.microsoft.com/office/drawing/2014/main" id="{FF68CF60-FD14-4354-AF5E-8E8B0B83F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6250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2BEC7DF9-5D47-42C8-9328-96C6B1AFC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023" y="327288"/>
            <a:ext cx="6820196" cy="620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245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6607</TotalTime>
  <Words>316</Words>
  <Application>Microsoft Office PowerPoint</Application>
  <PresentationFormat>Geniş ekran</PresentationFormat>
  <Paragraphs>81</Paragraphs>
  <Slides>33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9</vt:i4>
      </vt:variant>
      <vt:variant>
        <vt:lpstr>Tema</vt:lpstr>
      </vt:variant>
      <vt:variant>
        <vt:i4>2</vt:i4>
      </vt:variant>
      <vt:variant>
        <vt:lpstr>Slayt Başlıkları</vt:lpstr>
      </vt:variant>
      <vt:variant>
        <vt:i4>33</vt:i4>
      </vt:variant>
    </vt:vector>
  </HeadingPairs>
  <TitlesOfParts>
    <vt:vector size="44" baseType="lpstr">
      <vt:lpstr>Algerian</vt:lpstr>
      <vt:lpstr>-apple-system</vt:lpstr>
      <vt:lpstr>Arial</vt:lpstr>
      <vt:lpstr>Calibri</vt:lpstr>
      <vt:lpstr>Calibri Light</vt:lpstr>
      <vt:lpstr>Cambria Math</vt:lpstr>
      <vt:lpstr>Century Gothic</vt:lpstr>
      <vt:lpstr>Corbel</vt:lpstr>
      <vt:lpstr>Times New Roman</vt:lpstr>
      <vt:lpstr>Parallax</vt:lpstr>
      <vt:lpstr>Office Teması</vt:lpstr>
      <vt:lpstr>  Final Project Presentation   </vt:lpstr>
      <vt:lpstr>AGENDA</vt:lpstr>
      <vt:lpstr>   Data Intake Report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Thank You 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/>
  <cp:lastModifiedBy>MELİSA GÖZET</cp:lastModifiedBy>
  <cp:revision>276</cp:revision>
  <dcterms:created xsi:type="dcterms:W3CDTF">2021-12-25T21:10:51Z</dcterms:created>
  <dcterms:modified xsi:type="dcterms:W3CDTF">2022-05-23T18:16:30Z</dcterms:modified>
</cp:coreProperties>
</file>